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6858000" cx="12192000"/>
  <p:notesSz cx="6858000" cy="9144000"/>
  <p:embeddedFontLst>
    <p:embeddedFont>
      <p:font typeface="Roboto"/>
      <p:regular r:id="rId48"/>
      <p:bold r:id="rId49"/>
      <p:italic r:id="rId50"/>
      <p:boldItalic r:id="rId51"/>
    </p:embeddedFont>
    <p:embeddedFont>
      <p:font typeface="Tahoma"/>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54" roundtripDataSignature="AMtx7mg7hyR3WfNlsUa4Hl9EN01aSOhvu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ekana Tade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BAD7F4-E478-4982-B890-93BDBB81D79D}">
  <a:tblStyle styleId="{FDBAD7F4-E478-4982-B890-93BDBB81D79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4B1FED-EE58-423C-BD9C-36016D25BB0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B126A992-BEB2-4FF6-96F8-24005809F22B}"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593B915-A9DC-41AC-AE35-5FE56A8F8A71}" styleName="Table_3">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slide" Target="slides/slide39.xml"/><Relationship Id="rId49" Type="http://schemas.openxmlformats.org/officeDocument/2006/relationships/font" Target="fonts/Robo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Tahoma-bold.fntdata"/><Relationship Id="rId52" Type="http://schemas.openxmlformats.org/officeDocument/2006/relationships/font" Target="fonts/Tahoma-regular.fntdata"/><Relationship Id="rId11" Type="http://schemas.openxmlformats.org/officeDocument/2006/relationships/slide" Target="slides/slide3.xml"/><Relationship Id="rId10" Type="http://schemas.openxmlformats.org/officeDocument/2006/relationships/slide" Target="slides/slide2.xml"/><Relationship Id="rId54" Type="http://customschemas.google.com/relationships/presentationmetadata" Target="meta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4-25T20:56:28.176">
    <p:pos x="94" y="1034"/>
    <p:text>added by bekana</p:text>
    <p:extLst>
      <p:ext uri="{C676402C-5697-4E1C-873F-D02D1690AC5C}">
        <p15:threadingInfo timeZoneBias="0"/>
      </p:ext>
      <p:ext uri="http://customooxmlschemas.google.com/">
        <go:slidesCustomData xmlns:go="http://customooxmlschemas.google.com/" commentPostId="AAAAK9UjJK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also looked at the scatter matrix in training set, and the the correlation matrix was highlighted with different colors according to different levels of p value. Yellow shows p value is less than 0.001, and orange shows p value is between 0.05 to 0.001.  We found the LDL is correlated with DBP, age, TG and BMI based on the significant level of 0.05. Besides, there are correlations between predictors, but the the correlation coefficients are not large. Thus, there might be no serious multicollinearity, and we will further test it.</a:t>
            </a:r>
            <a:endParaRPr/>
          </a:p>
        </p:txBody>
      </p:sp>
      <p:sp>
        <p:nvSpPr>
          <p:cNvPr id="250" name="Google Shape;25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We fit the preliminary model. The p value is less than 0.0001 and  Vifs are not high. We will go ahead to check residuals.</a:t>
            </a:r>
            <a:endParaRPr>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60" name="Google Shape;26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a:t>
            </a:r>
            <a:r>
              <a:rPr lang="en-US" sz="1200">
                <a:latin typeface="Arial"/>
                <a:ea typeface="Arial"/>
                <a:cs typeface="Arial"/>
                <a:sym typeface="Arial"/>
              </a:rPr>
              <a:t>the scatter plots of residuals.</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Linearity </a:t>
            </a:r>
            <a:r>
              <a:rPr lang="en-US">
                <a:latin typeface="Arial"/>
                <a:ea typeface="Arial"/>
                <a:cs typeface="Arial"/>
                <a:sym typeface="Arial"/>
              </a:rPr>
              <a:t>looks</a:t>
            </a:r>
            <a:r>
              <a:rPr lang="en-US" sz="1200">
                <a:latin typeface="Arial"/>
                <a:ea typeface="Arial"/>
                <a:cs typeface="Arial"/>
                <a:sym typeface="Arial"/>
              </a:rPr>
              <a:t> ok on predictors</a:t>
            </a:r>
            <a:r>
              <a:rPr lang="en-US">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Constancy of variance looks not good, especially on HDL and glucose , we can see the megaphone shape.</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70" name="Google Shape;27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a:t>
            </a:r>
            <a:r>
              <a:rPr lang="en-US" sz="1200">
                <a:latin typeface="Arial"/>
                <a:ea typeface="Arial"/>
                <a:cs typeface="Arial"/>
                <a:sym typeface="Arial"/>
              </a:rPr>
              <a:t>the scatter plots of semistudentized and squared residuals.</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Constancy of variance looks not good.</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We can find there are several outliers out of band</a:t>
            </a:r>
            <a:r>
              <a:rPr lang="en-US">
                <a:latin typeface="Arial"/>
                <a:ea typeface="Arial"/>
                <a:cs typeface="Arial"/>
                <a:sym typeface="Arial"/>
              </a:rPr>
              <a:t>.</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1"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81" name="Google Shape;2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The distribution of residuals is not normal, which can be seen from the </a:t>
            </a:r>
            <a:r>
              <a:rPr lang="en-US" sz="1200">
                <a:latin typeface="Arial"/>
                <a:ea typeface="Arial"/>
                <a:cs typeface="Arial"/>
                <a:sym typeface="Arial"/>
              </a:rPr>
              <a:t>right skewed histogram, obvious deviation </a:t>
            </a:r>
            <a:r>
              <a:rPr lang="en-US">
                <a:latin typeface="Arial"/>
                <a:ea typeface="Arial"/>
                <a:cs typeface="Arial"/>
                <a:sym typeface="Arial"/>
              </a:rPr>
              <a:t>at</a:t>
            </a:r>
            <a:r>
              <a:rPr lang="en-US" sz="1200">
                <a:latin typeface="Arial"/>
                <a:ea typeface="Arial"/>
                <a:cs typeface="Arial"/>
                <a:sym typeface="Arial"/>
              </a:rPr>
              <a:t> the two ends of qq plot, and p-value &lt;0.0001 on shapiro-wilk test</a:t>
            </a:r>
            <a:r>
              <a:rPr lang="en-US"/>
              <a:t>.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90" name="Google Shape;29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Due to the  non-constancy and non-normality, we tried to transform LDL to see if the problem can be fixed. Box cox recommended log transformation.</a:t>
            </a:r>
            <a:endParaRPr/>
          </a:p>
        </p:txBody>
      </p:sp>
      <p:sp>
        <p:nvSpPr>
          <p:cNvPr id="298" name="Google Shape;2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Scatter plot and correlation matrix show that linear relationship between log ldl and each predictor is not strong, and  there is no serious multicollinearity.</a:t>
            </a:r>
            <a:endParaRPr/>
          </a:p>
          <a:p>
            <a:pPr indent="0" lvl="0" marL="0" rtl="0" algn="l">
              <a:lnSpc>
                <a:spcPct val="100000"/>
              </a:lnSpc>
              <a:spcBef>
                <a:spcPts val="0"/>
              </a:spcBef>
              <a:spcAft>
                <a:spcPts val="0"/>
              </a:spcAft>
              <a:buSzPts val="1400"/>
              <a:buNone/>
            </a:pPr>
            <a:r>
              <a:t/>
            </a:r>
            <a:endParaRPr/>
          </a:p>
        </p:txBody>
      </p:sp>
      <p:sp>
        <p:nvSpPr>
          <p:cNvPr id="305" name="Google Shape;30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After log transformation of LDL, we checked the assumptions again.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a:t>
            </a:r>
            <a:r>
              <a:rPr lang="en-US" sz="1200">
                <a:latin typeface="Arial"/>
                <a:ea typeface="Arial"/>
                <a:cs typeface="Arial"/>
                <a:sym typeface="Arial"/>
              </a:rPr>
              <a:t>ormality of log LDL</a:t>
            </a:r>
            <a:r>
              <a:rPr lang="en-US">
                <a:latin typeface="Arial"/>
                <a:ea typeface="Arial"/>
                <a:cs typeface="Arial"/>
                <a:sym typeface="Arial"/>
              </a:rPr>
              <a:t> does not meet, and this can be seen from the </a:t>
            </a:r>
            <a:r>
              <a:rPr lang="en-US" sz="1200">
                <a:latin typeface="Arial"/>
                <a:ea typeface="Arial"/>
                <a:cs typeface="Arial"/>
                <a:sym typeface="Arial"/>
              </a:rPr>
              <a:t>left skewed distribution on histogram</a:t>
            </a:r>
            <a:r>
              <a:rPr lang="en-US">
                <a:latin typeface="Arial"/>
                <a:ea typeface="Arial"/>
                <a:cs typeface="Arial"/>
                <a:sym typeface="Arial"/>
              </a:rPr>
              <a:t> and p-value is less than 0.0001 on shapiro-wilk test, although</a:t>
            </a:r>
            <a:r>
              <a:rPr lang="en-US" sz="1200">
                <a:latin typeface="Arial"/>
                <a:ea typeface="Arial"/>
                <a:cs typeface="Arial"/>
                <a:sym typeface="Arial"/>
              </a:rPr>
              <a:t> QQ plot shows the data fits the line much </a:t>
            </a:r>
            <a:r>
              <a:rPr lang="en-US">
                <a:latin typeface="Arial"/>
                <a:ea typeface="Arial"/>
                <a:cs typeface="Arial"/>
                <a:sym typeface="Arial"/>
              </a:rPr>
              <a:t>better </a:t>
            </a:r>
            <a:r>
              <a:rPr lang="en-US" sz="1200">
                <a:latin typeface="Arial"/>
                <a:ea typeface="Arial"/>
                <a:cs typeface="Arial"/>
                <a:sym typeface="Arial"/>
              </a:rPr>
              <a:t>except some outliers at the two ends</a:t>
            </a:r>
            <a:r>
              <a:rPr lang="en-US">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From the graphs, it seems that the issue of non-normality is because of the presence of outliers or the influential points. We are going to assess these points later.</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16" name="Google Shape;31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a:t>
            </a:r>
            <a:r>
              <a:rPr lang="en-US" sz="1200">
                <a:latin typeface="Arial"/>
                <a:ea typeface="Arial"/>
                <a:cs typeface="Arial"/>
                <a:sym typeface="Arial"/>
              </a:rPr>
              <a:t>the scatter plots of residuals with log LDL.</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Linearity </a:t>
            </a:r>
            <a:r>
              <a:rPr lang="en-US">
                <a:latin typeface="Arial"/>
                <a:ea typeface="Arial"/>
                <a:cs typeface="Arial"/>
                <a:sym typeface="Arial"/>
              </a:rPr>
              <a:t>still looks </a:t>
            </a:r>
            <a:r>
              <a:rPr lang="en-US" sz="1200">
                <a:latin typeface="Arial"/>
                <a:ea typeface="Arial"/>
                <a:cs typeface="Arial"/>
                <a:sym typeface="Arial"/>
              </a:rPr>
              <a:t>ok.</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Constancy of variance looks better except on HDL and Glucose, still having the megaphone shape.</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25" name="Google Shape;32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a:t>
            </a:r>
            <a:r>
              <a:rPr lang="en-US" sz="1200">
                <a:latin typeface="Arial"/>
                <a:ea typeface="Arial"/>
                <a:cs typeface="Arial"/>
                <a:sym typeface="Arial"/>
              </a:rPr>
              <a:t>the scatter plots of semi-studentized and squared residuals with log LDL.</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Constancy of variance looks</a:t>
            </a:r>
            <a:r>
              <a:rPr lang="en-US">
                <a:latin typeface="Arial"/>
                <a:ea typeface="Arial"/>
                <a:cs typeface="Arial"/>
                <a:sym typeface="Arial"/>
              </a:rPr>
              <a:t> better</a:t>
            </a:r>
            <a:r>
              <a:rPr lang="en-US" sz="1200">
                <a:latin typeface="Arial"/>
                <a:ea typeface="Arial"/>
                <a:cs typeface="Arial"/>
                <a:sym typeface="Arial"/>
              </a:rPr>
              <a:t>.</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We can </a:t>
            </a:r>
            <a:r>
              <a:rPr lang="en-US">
                <a:latin typeface="Arial"/>
                <a:ea typeface="Arial"/>
                <a:cs typeface="Arial"/>
                <a:sym typeface="Arial"/>
              </a:rPr>
              <a:t>see,</a:t>
            </a:r>
            <a:r>
              <a:rPr lang="en-US" sz="1200">
                <a:latin typeface="Arial"/>
                <a:ea typeface="Arial"/>
                <a:cs typeface="Arial"/>
                <a:sym typeface="Arial"/>
              </a:rPr>
              <a:t> there is an outlier.</a:t>
            </a:r>
            <a:endParaRPr b="1"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35" name="Google Shape;3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latin typeface="Times New Roman"/>
              <a:ea typeface="Times New Roman"/>
              <a:cs typeface="Times New Roman"/>
              <a:sym typeface="Times New Roman"/>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Check the normality of residuals with log LDL:</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A little bit left skewed on histogram, </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QQ plot shows the data fits the line well except a little deviation at the two ends, but p-value &lt;0.0001 on shapiro-wilk test.</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We can try the same transformation on predictor HDL and glucose to see if it can fix the violation.</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46" name="Google Shape;34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After transforming HDL and glucose, the results do not change a lot and the assumption of constant variance still can not hold well.</a:t>
            </a:r>
            <a:endParaRPr/>
          </a:p>
          <a:p>
            <a:pPr indent="0" lvl="0" marL="0" rtl="0" algn="l">
              <a:lnSpc>
                <a:spcPct val="100000"/>
              </a:lnSpc>
              <a:spcBef>
                <a:spcPts val="0"/>
              </a:spcBef>
              <a:spcAft>
                <a:spcPts val="0"/>
              </a:spcAft>
              <a:buSzPts val="1400"/>
              <a:buNone/>
            </a:pPr>
            <a:r>
              <a:rPr lang="en-US"/>
              <a:t>But considering our sample size is really large, so we may ignore it and continue the further study.</a:t>
            </a:r>
            <a:endParaRPr/>
          </a:p>
          <a:p>
            <a:pPr indent="0" lvl="0" marL="0" rtl="0" algn="l">
              <a:lnSpc>
                <a:spcPct val="100000"/>
              </a:lnSpc>
              <a:spcBef>
                <a:spcPts val="0"/>
              </a:spcBef>
              <a:spcAft>
                <a:spcPts val="0"/>
              </a:spcAft>
              <a:buSzPts val="1400"/>
              <a:buNone/>
            </a:pPr>
            <a:r>
              <a:rPr lang="en-US"/>
              <a:t>It is our second model with log LDL as the response. We can find DBP, TG and glucose are significant in the model with no interactions and everything first-order. Next step we will do the model selection and test the interactions.</a:t>
            </a:r>
            <a:endParaRPr/>
          </a:p>
        </p:txBody>
      </p:sp>
      <p:sp>
        <p:nvSpPr>
          <p:cNvPr id="355" name="Google Shape;35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F value: 6.72 &lt;.0001</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 Adj R-Sq = 0.0334</a:t>
            </a:r>
            <a:endParaRPr/>
          </a:p>
          <a:p>
            <a:pPr indent="-228600" lvl="0" marL="457200" marR="0" rtl="0" algn="l">
              <a:lnSpc>
                <a:spcPct val="100000"/>
              </a:lnSpc>
              <a:spcBef>
                <a:spcPts val="0"/>
              </a:spcBef>
              <a:spcAft>
                <a:spcPts val="0"/>
              </a:spcAft>
              <a:buSzPts val="1400"/>
              <a:buNone/>
            </a:pPr>
            <a:r>
              <a:t/>
            </a:r>
            <a:endParaRPr/>
          </a:p>
        </p:txBody>
      </p:sp>
      <p:sp>
        <p:nvSpPr>
          <p:cNvPr id="389" name="Google Shape;3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performed influential points diagnostics for the 2 best models. As we can see in this slide, both the models have 3 outliers. Bonferroni critical value was used to assess the outliers. This slide also shows the dffits values plots for the selected top 2 models. </a:t>
            </a:r>
            <a:endParaRPr/>
          </a:p>
        </p:txBody>
      </p:sp>
      <p:sp>
        <p:nvSpPr>
          <p:cNvPr id="408" name="Google Shape;4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slide shows plots for the absolute values of  dffits with the reference line. Reference line value was calculated using the formula 2√p/n. All the dffits points in the plot that are above the reference line are the influential dffits values.</a:t>
            </a:r>
            <a:endParaRPr/>
          </a:p>
        </p:txBody>
      </p:sp>
      <p:sp>
        <p:nvSpPr>
          <p:cNvPr id="419" name="Google Shape;41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plots in these slide show the leverage points. Hatmat values greater than 2p/n were declared as the high leverage points. Around 211 leverage points were identified. We refitted the second model, after removing the leverage points and outliers but didn’t find any big improvement.</a:t>
            </a:r>
            <a:endParaRPr/>
          </a:p>
        </p:txBody>
      </p:sp>
      <p:sp>
        <p:nvSpPr>
          <p:cNvPr id="429" name="Google Shape;42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Model validation was performed for the top 2 models chosen by the Mallow Cp criteria. In step 1, we compared the coefficients for the predictors in the two data subsets. We only focused on the big changes in the parameter estimates and the p-values. The highlighted values in the above tables represent the coefficients that changed their sign from training to the validation set or whose p-values became significant or non significant in the validation set. For model 1, 5 variables (age, HDL, glucose, smoking, and the interaction term of HDL and smoking changed in the validation ses.</a:t>
            </a:r>
            <a:endParaRPr/>
          </a:p>
        </p:txBody>
      </p:sp>
      <p:sp>
        <p:nvSpPr>
          <p:cNvPr id="444" name="Google Shape;44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model 2, 3 variables: glucose, smoking, and the interaction term of hdl and smoking changed in the validation set.</a:t>
            </a:r>
            <a:endParaRPr/>
          </a:p>
        </p:txBody>
      </p:sp>
      <p:sp>
        <p:nvSpPr>
          <p:cNvPr id="452" name="Google Shape;45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step 2, MSE and MSPR values for the two models were compared. Since, the difference between the MSE and MSPR is lower for model 2 plus it’s a simpler model. Therefore, it was selected as the final model</a:t>
            </a:r>
            <a:endParaRPr/>
          </a:p>
        </p:txBody>
      </p:sp>
      <p:sp>
        <p:nvSpPr>
          <p:cNvPr id="460" name="Google Shape;4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this is our final model. As you can see that the log LDL is positively associated with the diastolic BP, smoking, and the interaction term of triglycerides and HDL. Whereas, it is negatively associated with the triglycerides, HDL, glucose, and the interaction term of HDL and smoking. The point worth noting is that the adjusted </a:t>
            </a:r>
            <a:r>
              <a:rPr lang="en-US" sz="1100">
                <a:latin typeface="Tahoma"/>
                <a:ea typeface="Tahoma"/>
                <a:cs typeface="Tahoma"/>
                <a:sym typeface="Tahoma"/>
              </a:rPr>
              <a:t>R</a:t>
            </a:r>
            <a:r>
              <a:rPr baseline="30000" lang="en-US" sz="1100">
                <a:latin typeface="Tahoma"/>
                <a:ea typeface="Tahoma"/>
                <a:cs typeface="Tahoma"/>
                <a:sym typeface="Tahoma"/>
              </a:rPr>
              <a:t>2 </a:t>
            </a:r>
            <a:r>
              <a:rPr lang="en-US" sz="1100">
                <a:latin typeface="Tahoma"/>
                <a:ea typeface="Tahoma"/>
                <a:cs typeface="Tahoma"/>
                <a:sym typeface="Tahoma"/>
              </a:rPr>
              <a:t> for our final model is very low.</a:t>
            </a:r>
            <a:endParaRPr sz="100"/>
          </a:p>
        </p:txBody>
      </p:sp>
      <p:sp>
        <p:nvSpPr>
          <p:cNvPr id="471" name="Google Shape;47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90000"/>
              </a:lnSpc>
              <a:spcBef>
                <a:spcPts val="0"/>
              </a:spcBef>
              <a:spcAft>
                <a:spcPts val="0"/>
              </a:spcAft>
              <a:buClr>
                <a:srgbClr val="3A3838"/>
              </a:buClr>
              <a:buSzPts val="1100"/>
              <a:buAutoNum type="arabicPeriod"/>
            </a:pPr>
            <a:r>
              <a:rPr lang="en-US" sz="1100">
                <a:solidFill>
                  <a:srgbClr val="3A3838"/>
                </a:solidFill>
                <a:latin typeface="Arial"/>
                <a:ea typeface="Arial"/>
                <a:cs typeface="Arial"/>
                <a:sym typeface="Arial"/>
              </a:rPr>
              <a:t>Training dataset is randomly selected from raw set and similar distribution show that training set czan represents raw data very well. However, minor differences still exist between the two sets..</a:t>
            </a:r>
            <a:endParaRPr sz="1100">
              <a:solidFill>
                <a:srgbClr val="3A3838"/>
              </a:solidFill>
              <a:latin typeface="Arial"/>
              <a:ea typeface="Arial"/>
              <a:cs typeface="Arial"/>
              <a:sym typeface="Arial"/>
            </a:endParaRPr>
          </a:p>
          <a:p>
            <a:pPr indent="-298450" lvl="0" marL="457200" rtl="0" algn="l">
              <a:lnSpc>
                <a:spcPct val="90000"/>
              </a:lnSpc>
              <a:spcBef>
                <a:spcPts val="0"/>
              </a:spcBef>
              <a:spcAft>
                <a:spcPts val="0"/>
              </a:spcAft>
              <a:buClr>
                <a:srgbClr val="3A3838"/>
              </a:buClr>
              <a:buSzPts val="1100"/>
              <a:buAutoNum type="arabicPeriod"/>
            </a:pPr>
            <a:r>
              <a:rPr lang="en-US" sz="1100">
                <a:solidFill>
                  <a:srgbClr val="3A3838"/>
                </a:solidFill>
                <a:latin typeface="Arial"/>
                <a:ea typeface="Arial"/>
                <a:cs typeface="Arial"/>
                <a:sym typeface="Arial"/>
              </a:rPr>
              <a:t>We didn’t had any success in fixing the violation of  normality and constancy of variance assumptions. However, because of large sample size, we may ignore these violations.</a:t>
            </a:r>
            <a:endParaRPr sz="1100">
              <a:solidFill>
                <a:srgbClr val="3A3838"/>
              </a:solidFill>
              <a:latin typeface="Arial"/>
              <a:ea typeface="Arial"/>
              <a:cs typeface="Arial"/>
              <a:sym typeface="Arial"/>
            </a:endParaRPr>
          </a:p>
        </p:txBody>
      </p:sp>
      <p:sp>
        <p:nvSpPr>
          <p:cNvPr id="478" name="Google Shape;47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0"/>
              </a:spcBef>
              <a:spcAft>
                <a:spcPts val="0"/>
              </a:spcAft>
              <a:buClr>
                <a:srgbClr val="3A3838"/>
              </a:buClr>
              <a:buSzPts val="1100"/>
              <a:buNone/>
            </a:pPr>
            <a:r>
              <a:rPr lang="en-US" sz="1100">
                <a:solidFill>
                  <a:srgbClr val="3A3838"/>
                </a:solidFill>
                <a:latin typeface="Arial"/>
                <a:ea typeface="Arial"/>
                <a:cs typeface="Arial"/>
                <a:sym typeface="Arial"/>
              </a:rPr>
              <a:t>The r^2 for our model is very low which means our model does not explain the variability in the dependent variable very well. Although, we do feel that adding behavioral factors like diet may help in improving the model. </a:t>
            </a:r>
            <a:endParaRPr sz="1100">
              <a:solidFill>
                <a:srgbClr val="3A3838"/>
              </a:solidFill>
              <a:latin typeface="Arial"/>
              <a:ea typeface="Arial"/>
              <a:cs typeface="Arial"/>
              <a:sym typeface="Arial"/>
            </a:endParaRPr>
          </a:p>
          <a:p>
            <a:pPr indent="-228600" lvl="0" marL="457200" rtl="0" algn="l">
              <a:lnSpc>
                <a:spcPct val="90000"/>
              </a:lnSpc>
              <a:spcBef>
                <a:spcPts val="0"/>
              </a:spcBef>
              <a:spcAft>
                <a:spcPts val="0"/>
              </a:spcAft>
              <a:buClr>
                <a:srgbClr val="3A3838"/>
              </a:buClr>
              <a:buSzPts val="1100"/>
              <a:buNone/>
            </a:pPr>
            <a:r>
              <a:rPr lang="en-US" sz="1100">
                <a:solidFill>
                  <a:srgbClr val="3A3838"/>
                </a:solidFill>
                <a:latin typeface="Arial"/>
                <a:ea typeface="Arial"/>
                <a:cs typeface="Arial"/>
                <a:sym typeface="Arial"/>
              </a:rPr>
              <a:t>We also found that refitting model after dropping the outliers and the influential points did not lead to much improvement in the model.</a:t>
            </a:r>
            <a:endParaRPr sz="1100">
              <a:solidFill>
                <a:srgbClr val="3A3838"/>
              </a:solidFill>
              <a:latin typeface="Arial"/>
              <a:ea typeface="Arial"/>
              <a:cs typeface="Arial"/>
              <a:sym typeface="Arial"/>
            </a:endParaRPr>
          </a:p>
          <a:p>
            <a:pPr indent="-228600" lvl="0" marL="457200" rtl="0" algn="l">
              <a:lnSpc>
                <a:spcPct val="90000"/>
              </a:lnSpc>
              <a:spcBef>
                <a:spcPts val="0"/>
              </a:spcBef>
              <a:spcAft>
                <a:spcPts val="0"/>
              </a:spcAft>
              <a:buClr>
                <a:srgbClr val="3A3838"/>
              </a:buClr>
              <a:buSzPts val="1100"/>
              <a:buNone/>
            </a:pPr>
            <a:r>
              <a:rPr lang="en-US" sz="1100">
                <a:solidFill>
                  <a:srgbClr val="3A3838"/>
                </a:solidFill>
                <a:latin typeface="Arial"/>
                <a:ea typeface="Arial"/>
                <a:cs typeface="Arial"/>
                <a:sym typeface="Arial"/>
              </a:rPr>
              <a:t>One possible explanation for the our model not fitting the data well is the fact that we tried to fit linear data on a non normal data. Theefore, we think that method like bootstrap may work well with this kind of data.</a:t>
            </a:r>
            <a:endParaRPr sz="1100">
              <a:solidFill>
                <a:srgbClr val="3A3838"/>
              </a:solidFill>
              <a:latin typeface="Arial"/>
              <a:ea typeface="Arial"/>
              <a:cs typeface="Arial"/>
              <a:sym typeface="Arial"/>
            </a:endParaRPr>
          </a:p>
        </p:txBody>
      </p:sp>
      <p:sp>
        <p:nvSpPr>
          <p:cNvPr id="484" name="Google Shape;48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remedy preliminary model, we tried to transform Y and some X variables using Box-Cox,which yield to the second model. We then tested interaction of some predictors based on the diagnosis result of second model. </a:t>
            </a:r>
            <a:endParaRPr/>
          </a:p>
          <a:p>
            <a:pPr indent="0" lvl="0" marL="0" rtl="0" algn="l">
              <a:lnSpc>
                <a:spcPct val="100000"/>
              </a:lnSpc>
              <a:spcBef>
                <a:spcPts val="0"/>
              </a:spcBef>
              <a:spcAft>
                <a:spcPts val="0"/>
              </a:spcAft>
              <a:buSzPts val="1400"/>
              <a:buNone/>
            </a:pPr>
            <a:r>
              <a:rPr lang="en-US"/>
              <a:t>Next, we did model selection using all the first order predictors and interaction terms by Mallow’s Cp criterion. Last, we assessed the influential points with the selected top 2 best models and validated them in testing data set.</a:t>
            </a:r>
            <a:endParaRPr/>
          </a:p>
          <a:p>
            <a:pPr indent="0" lvl="0" marL="0" rtl="0" algn="l">
              <a:lnSpc>
                <a:spcPct val="100000"/>
              </a:lnSpc>
              <a:spcBef>
                <a:spcPts val="0"/>
              </a:spcBef>
              <a:spcAft>
                <a:spcPts val="0"/>
              </a:spcAft>
              <a:buSzPts val="1400"/>
              <a:buNone/>
            </a:pPr>
            <a:r>
              <a:t/>
            </a:r>
            <a:endParaRPr/>
          </a:p>
        </p:txBody>
      </p:sp>
      <p:sp>
        <p:nvSpPr>
          <p:cNvPr id="185" name="Google Shape;1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Results: First, We look at the raw data. We found there is no missing values in categorical variables; However, some missing values exist in continuous variables</a:t>
            </a:r>
            <a:endParaRPr/>
          </a:p>
          <a:p>
            <a:pPr indent="0" lvl="0" marL="0" rtl="0" algn="l">
              <a:lnSpc>
                <a:spcPct val="100000"/>
              </a:lnSpc>
              <a:spcBef>
                <a:spcPts val="0"/>
              </a:spcBef>
              <a:spcAft>
                <a:spcPts val="0"/>
              </a:spcAft>
              <a:buSzPts val="1400"/>
              <a:buNone/>
            </a:pPr>
            <a:r>
              <a:rPr lang="en-US"/>
              <a:t>Since the number of missing value is less than 20% of entire dataset, we replace the missing value with mean value of each variable.</a:t>
            </a:r>
            <a:endParaRPr/>
          </a:p>
          <a:p>
            <a:pPr indent="0" lvl="0" marL="0" rtl="0" algn="l">
              <a:lnSpc>
                <a:spcPct val="100000"/>
              </a:lnSpc>
              <a:spcBef>
                <a:spcPts val="0"/>
              </a:spcBef>
              <a:spcAft>
                <a:spcPts val="0"/>
              </a:spcAft>
              <a:buSzPts val="1400"/>
              <a:buNone/>
            </a:pPr>
            <a:r>
              <a:rPr lang="en-US"/>
              <a:t>The tables in this slide is the data distribution after data cleaning.</a:t>
            </a:r>
            <a:endParaRPr/>
          </a:p>
        </p:txBody>
      </p:sp>
      <p:sp>
        <p:nvSpPr>
          <p:cNvPr id="192" name="Google Shape;19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Having fixed the missing values, We checked the data distribution of entire dataset. Here, just show the result of LDL distribution, which is non-normal with right-sided tail.</a:t>
            </a:r>
            <a:endParaRPr/>
          </a:p>
        </p:txBody>
      </p:sp>
      <p:sp>
        <p:nvSpPr>
          <p:cNvPr id="203" name="Google Shape;20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scatter matrix of continuous variables vs. Y and categorical variables vs. Y in raw data, </a:t>
            </a:r>
            <a:endParaRPr/>
          </a:p>
        </p:txBody>
      </p:sp>
      <p:sp>
        <p:nvSpPr>
          <p:cNvPr id="214" name="Google Shape;2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Having a brief view of the raw data, we turn to have a look at the training set after splitting. First, we visually analyzed training set and found all the predictors are non-normal</a:t>
            </a:r>
            <a:endParaRPr/>
          </a:p>
        </p:txBody>
      </p:sp>
      <p:sp>
        <p:nvSpPr>
          <p:cNvPr id="223" name="Google Shape;2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LDL in training set is also non-normally distributed with p value less than 0.001 in shapiro-wilk test. These distribution in training set is consistent with the distribution in raw data</a:t>
            </a:r>
            <a:endParaRPr>
              <a:highlight>
                <a:srgbClr val="FF0000"/>
              </a:highlight>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1"/>
          <p:cNvSpPr txBox="1"/>
          <p:nvPr>
            <p:ph type="ctrTitle"/>
          </p:nvPr>
        </p:nvSpPr>
        <p:spPr>
          <a:xfrm>
            <a:off x="838200" y="1314450"/>
            <a:ext cx="105156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B96645"/>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1"/>
          <p:cNvSpPr txBox="1"/>
          <p:nvPr>
            <p:ph idx="1" type="subTitle"/>
          </p:nvPr>
        </p:nvSpPr>
        <p:spPr>
          <a:xfrm>
            <a:off x="838200" y="3981450"/>
            <a:ext cx="10515600" cy="20955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3A3838"/>
              </a:buClr>
              <a:buSzPts val="2400"/>
              <a:buNone/>
              <a:defRPr sz="2400"/>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72" name="Shape 72"/>
        <p:cNvGrpSpPr/>
        <p:nvPr/>
      </p:nvGrpSpPr>
      <p:grpSpPr>
        <a:xfrm>
          <a:off x="0" y="0"/>
          <a:ext cx="0" cy="0"/>
          <a:chOff x="0" y="0"/>
          <a:chExt cx="0" cy="0"/>
        </a:xfrm>
      </p:grpSpPr>
      <p:sp>
        <p:nvSpPr>
          <p:cNvPr id="73" name="Google Shape;73;p52"/>
          <p:cNvSpPr txBox="1"/>
          <p:nvPr>
            <p:ph type="title"/>
          </p:nvPr>
        </p:nvSpPr>
        <p:spPr>
          <a:xfrm>
            <a:off x="838200" y="1266825"/>
            <a:ext cx="10515600" cy="90487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2"/>
          <p:cNvSpPr txBox="1"/>
          <p:nvPr>
            <p:ph idx="1" type="body"/>
          </p:nvPr>
        </p:nvSpPr>
        <p:spPr>
          <a:xfrm rot="5400000">
            <a:off x="4217195" y="-959644"/>
            <a:ext cx="3757613"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78" name="Shape 78"/>
        <p:cNvGrpSpPr/>
        <p:nvPr/>
      </p:nvGrpSpPr>
      <p:grpSpPr>
        <a:xfrm>
          <a:off x="0" y="0"/>
          <a:ext cx="0" cy="0"/>
          <a:chOff x="0" y="0"/>
          <a:chExt cx="0" cy="0"/>
        </a:xfrm>
      </p:grpSpPr>
      <p:sp>
        <p:nvSpPr>
          <p:cNvPr id="79" name="Google Shape;79;p53"/>
          <p:cNvSpPr txBox="1"/>
          <p:nvPr>
            <p:ph type="title"/>
          </p:nvPr>
        </p:nvSpPr>
        <p:spPr>
          <a:xfrm rot="5400000">
            <a:off x="7615237" y="2376488"/>
            <a:ext cx="4848225"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3"/>
          <p:cNvSpPr txBox="1"/>
          <p:nvPr>
            <p:ph idx="1" type="body"/>
          </p:nvPr>
        </p:nvSpPr>
        <p:spPr>
          <a:xfrm rot="5400000">
            <a:off x="2281237" y="-176212"/>
            <a:ext cx="4848225"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90" name="Shape 90"/>
        <p:cNvGrpSpPr/>
        <p:nvPr/>
      </p:nvGrpSpPr>
      <p:grpSpPr>
        <a:xfrm>
          <a:off x="0" y="0"/>
          <a:ext cx="0" cy="0"/>
          <a:chOff x="0" y="0"/>
          <a:chExt cx="0" cy="0"/>
        </a:xfrm>
      </p:grpSpPr>
      <p:sp>
        <p:nvSpPr>
          <p:cNvPr id="91" name="Google Shape;91;p44"/>
          <p:cNvSpPr txBox="1"/>
          <p:nvPr>
            <p:ph type="title"/>
          </p:nvPr>
        </p:nvSpPr>
        <p:spPr>
          <a:xfrm>
            <a:off x="838200" y="1346200"/>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4"/>
          <p:cNvSpPr txBox="1"/>
          <p:nvPr>
            <p:ph idx="1" type="body"/>
          </p:nvPr>
        </p:nvSpPr>
        <p:spPr>
          <a:xfrm>
            <a:off x="838200" y="2933700"/>
            <a:ext cx="10515600" cy="324326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54"/>
          <p:cNvSpPr txBox="1"/>
          <p:nvPr>
            <p:ph type="ctrTitle"/>
          </p:nvPr>
        </p:nvSpPr>
        <p:spPr>
          <a:xfrm>
            <a:off x="838200" y="1314450"/>
            <a:ext cx="105156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B96645"/>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4"/>
          <p:cNvSpPr txBox="1"/>
          <p:nvPr>
            <p:ph idx="1" type="subTitle"/>
          </p:nvPr>
        </p:nvSpPr>
        <p:spPr>
          <a:xfrm>
            <a:off x="838200" y="3981450"/>
            <a:ext cx="10515600" cy="2095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rgbClr val="3A3838"/>
              </a:buClr>
              <a:buSzPts val="2400"/>
              <a:buNone/>
              <a:defRPr sz="2400"/>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102" name="Shape 102"/>
        <p:cNvGrpSpPr/>
        <p:nvPr/>
      </p:nvGrpSpPr>
      <p:grpSpPr>
        <a:xfrm>
          <a:off x="0" y="0"/>
          <a:ext cx="0" cy="0"/>
          <a:chOff x="0" y="0"/>
          <a:chExt cx="0" cy="0"/>
        </a:xfrm>
      </p:grpSpPr>
      <p:sp>
        <p:nvSpPr>
          <p:cNvPr id="103" name="Google Shape;103;p55"/>
          <p:cNvSpPr txBox="1"/>
          <p:nvPr>
            <p:ph type="title"/>
          </p:nvPr>
        </p:nvSpPr>
        <p:spPr>
          <a:xfrm>
            <a:off x="838200" y="1319213"/>
            <a:ext cx="10515600" cy="115728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B96645"/>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5"/>
          <p:cNvSpPr txBox="1"/>
          <p:nvPr>
            <p:ph idx="1" type="body"/>
          </p:nvPr>
        </p:nvSpPr>
        <p:spPr>
          <a:xfrm>
            <a:off x="831850" y="2762250"/>
            <a:ext cx="10515600" cy="332740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08" name="Shape 108"/>
        <p:cNvGrpSpPr/>
        <p:nvPr/>
      </p:nvGrpSpPr>
      <p:grpSpPr>
        <a:xfrm>
          <a:off x="0" y="0"/>
          <a:ext cx="0" cy="0"/>
          <a:chOff x="0" y="0"/>
          <a:chExt cx="0" cy="0"/>
        </a:xfrm>
      </p:grpSpPr>
      <p:sp>
        <p:nvSpPr>
          <p:cNvPr id="109" name="Google Shape;109;p56"/>
          <p:cNvSpPr txBox="1"/>
          <p:nvPr>
            <p:ph type="title"/>
          </p:nvPr>
        </p:nvSpPr>
        <p:spPr>
          <a:xfrm>
            <a:off x="838200" y="1293813"/>
            <a:ext cx="10515600" cy="11255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6"/>
          <p:cNvSpPr txBox="1"/>
          <p:nvPr>
            <p:ph idx="1" type="body"/>
          </p:nvPr>
        </p:nvSpPr>
        <p:spPr>
          <a:xfrm>
            <a:off x="838200" y="2714625"/>
            <a:ext cx="5181600" cy="3462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56"/>
          <p:cNvSpPr txBox="1"/>
          <p:nvPr>
            <p:ph idx="2" type="body"/>
          </p:nvPr>
        </p:nvSpPr>
        <p:spPr>
          <a:xfrm>
            <a:off x="6172200" y="2714625"/>
            <a:ext cx="5181600" cy="3462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15" name="Shape 115"/>
        <p:cNvGrpSpPr/>
        <p:nvPr/>
      </p:nvGrpSpPr>
      <p:grpSpPr>
        <a:xfrm>
          <a:off x="0" y="0"/>
          <a:ext cx="0" cy="0"/>
          <a:chOff x="0" y="0"/>
          <a:chExt cx="0" cy="0"/>
        </a:xfrm>
      </p:grpSpPr>
      <p:sp>
        <p:nvSpPr>
          <p:cNvPr id="116" name="Google Shape;116;p57"/>
          <p:cNvSpPr txBox="1"/>
          <p:nvPr>
            <p:ph type="title"/>
          </p:nvPr>
        </p:nvSpPr>
        <p:spPr>
          <a:xfrm>
            <a:off x="838200" y="1328892"/>
            <a:ext cx="10515600" cy="75708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7"/>
          <p:cNvSpPr txBox="1"/>
          <p:nvPr>
            <p:ph idx="1" type="body"/>
          </p:nvPr>
        </p:nvSpPr>
        <p:spPr>
          <a:xfrm>
            <a:off x="838200" y="2324100"/>
            <a:ext cx="5157787" cy="70485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400"/>
              <a:buNone/>
              <a:defRPr b="1" sz="2400"/>
            </a:lvl1pPr>
            <a:lvl2pPr indent="-228600" lvl="1" marL="914400" algn="l">
              <a:lnSpc>
                <a:spcPct val="90000"/>
              </a:lnSpc>
              <a:spcBef>
                <a:spcPts val="500"/>
              </a:spcBef>
              <a:spcAft>
                <a:spcPts val="0"/>
              </a:spcAft>
              <a:buClr>
                <a:srgbClr val="3A3838"/>
              </a:buClr>
              <a:buSzPts val="2000"/>
              <a:buNone/>
              <a:defRPr b="1" sz="2000"/>
            </a:lvl2pPr>
            <a:lvl3pPr indent="-228600" lvl="2" marL="1371600" algn="l">
              <a:lnSpc>
                <a:spcPct val="90000"/>
              </a:lnSpc>
              <a:spcBef>
                <a:spcPts val="500"/>
              </a:spcBef>
              <a:spcAft>
                <a:spcPts val="0"/>
              </a:spcAft>
              <a:buClr>
                <a:srgbClr val="3A3838"/>
              </a:buClr>
              <a:buSzPts val="1800"/>
              <a:buNone/>
              <a:defRPr b="1" sz="1800"/>
            </a:lvl3pPr>
            <a:lvl4pPr indent="-228600" lvl="3" marL="1828800" algn="l">
              <a:lnSpc>
                <a:spcPct val="90000"/>
              </a:lnSpc>
              <a:spcBef>
                <a:spcPts val="500"/>
              </a:spcBef>
              <a:spcAft>
                <a:spcPts val="0"/>
              </a:spcAft>
              <a:buClr>
                <a:srgbClr val="3A3838"/>
              </a:buClr>
              <a:buSzPts val="1600"/>
              <a:buNone/>
              <a:defRPr b="1" sz="1600"/>
            </a:lvl4pPr>
            <a:lvl5pPr indent="-228600" lvl="4" marL="2286000" algn="l">
              <a:lnSpc>
                <a:spcPct val="90000"/>
              </a:lnSpc>
              <a:spcBef>
                <a:spcPts val="500"/>
              </a:spcBef>
              <a:spcAft>
                <a:spcPts val="0"/>
              </a:spcAft>
              <a:buClr>
                <a:srgbClr val="3A383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57"/>
          <p:cNvSpPr txBox="1"/>
          <p:nvPr>
            <p:ph idx="2" type="body"/>
          </p:nvPr>
        </p:nvSpPr>
        <p:spPr>
          <a:xfrm>
            <a:off x="839788" y="3267075"/>
            <a:ext cx="5157787" cy="292258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57"/>
          <p:cNvSpPr txBox="1"/>
          <p:nvPr>
            <p:ph idx="3" type="body"/>
          </p:nvPr>
        </p:nvSpPr>
        <p:spPr>
          <a:xfrm>
            <a:off x="6170612" y="2324100"/>
            <a:ext cx="5183188" cy="70485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400"/>
              <a:buNone/>
              <a:defRPr b="1" sz="2400"/>
            </a:lvl1pPr>
            <a:lvl2pPr indent="-228600" lvl="1" marL="914400" algn="l">
              <a:lnSpc>
                <a:spcPct val="90000"/>
              </a:lnSpc>
              <a:spcBef>
                <a:spcPts val="500"/>
              </a:spcBef>
              <a:spcAft>
                <a:spcPts val="0"/>
              </a:spcAft>
              <a:buClr>
                <a:srgbClr val="3A3838"/>
              </a:buClr>
              <a:buSzPts val="2000"/>
              <a:buNone/>
              <a:defRPr b="1" sz="2000"/>
            </a:lvl2pPr>
            <a:lvl3pPr indent="-228600" lvl="2" marL="1371600" algn="l">
              <a:lnSpc>
                <a:spcPct val="90000"/>
              </a:lnSpc>
              <a:spcBef>
                <a:spcPts val="500"/>
              </a:spcBef>
              <a:spcAft>
                <a:spcPts val="0"/>
              </a:spcAft>
              <a:buClr>
                <a:srgbClr val="3A3838"/>
              </a:buClr>
              <a:buSzPts val="1800"/>
              <a:buNone/>
              <a:defRPr b="1" sz="1800"/>
            </a:lvl3pPr>
            <a:lvl4pPr indent="-228600" lvl="3" marL="1828800" algn="l">
              <a:lnSpc>
                <a:spcPct val="90000"/>
              </a:lnSpc>
              <a:spcBef>
                <a:spcPts val="500"/>
              </a:spcBef>
              <a:spcAft>
                <a:spcPts val="0"/>
              </a:spcAft>
              <a:buClr>
                <a:srgbClr val="3A3838"/>
              </a:buClr>
              <a:buSzPts val="1600"/>
              <a:buNone/>
              <a:defRPr b="1" sz="1600"/>
            </a:lvl4pPr>
            <a:lvl5pPr indent="-228600" lvl="4" marL="2286000" algn="l">
              <a:lnSpc>
                <a:spcPct val="90000"/>
              </a:lnSpc>
              <a:spcBef>
                <a:spcPts val="500"/>
              </a:spcBef>
              <a:spcAft>
                <a:spcPts val="0"/>
              </a:spcAft>
              <a:buClr>
                <a:srgbClr val="3A383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57"/>
          <p:cNvSpPr txBox="1"/>
          <p:nvPr>
            <p:ph idx="4" type="body"/>
          </p:nvPr>
        </p:nvSpPr>
        <p:spPr>
          <a:xfrm>
            <a:off x="6172200" y="3267075"/>
            <a:ext cx="5183188" cy="292258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24" name="Shape 124"/>
        <p:cNvGrpSpPr/>
        <p:nvPr/>
      </p:nvGrpSpPr>
      <p:grpSpPr>
        <a:xfrm>
          <a:off x="0" y="0"/>
          <a:ext cx="0" cy="0"/>
          <a:chOff x="0" y="0"/>
          <a:chExt cx="0" cy="0"/>
        </a:xfrm>
      </p:grpSpPr>
      <p:sp>
        <p:nvSpPr>
          <p:cNvPr id="125" name="Google Shape;125;p58"/>
          <p:cNvSpPr txBox="1"/>
          <p:nvPr>
            <p:ph type="title"/>
          </p:nvPr>
        </p:nvSpPr>
        <p:spPr>
          <a:xfrm>
            <a:off x="838200" y="13557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 name="Shape 133"/>
        <p:cNvGrpSpPr/>
        <p:nvPr/>
      </p:nvGrpSpPr>
      <p:grpSpPr>
        <a:xfrm>
          <a:off x="0" y="0"/>
          <a:ext cx="0" cy="0"/>
          <a:chOff x="0" y="0"/>
          <a:chExt cx="0" cy="0"/>
        </a:xfrm>
      </p:grpSpPr>
      <p:sp>
        <p:nvSpPr>
          <p:cNvPr id="134" name="Google Shape;134;p60"/>
          <p:cNvSpPr txBox="1"/>
          <p:nvPr>
            <p:ph type="title"/>
          </p:nvPr>
        </p:nvSpPr>
        <p:spPr>
          <a:xfrm>
            <a:off x="839788" y="1371599"/>
            <a:ext cx="3932237" cy="88582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B96645"/>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5057775" y="1371600"/>
            <a:ext cx="6297613" cy="470535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rgbClr val="3A3838"/>
              </a:buClr>
              <a:buSzPts val="3200"/>
              <a:buChar char="•"/>
              <a:defRPr sz="3200"/>
            </a:lvl1pPr>
            <a:lvl2pPr indent="-406400" lvl="1" marL="914400" algn="l">
              <a:lnSpc>
                <a:spcPct val="90000"/>
              </a:lnSpc>
              <a:spcBef>
                <a:spcPts val="500"/>
              </a:spcBef>
              <a:spcAft>
                <a:spcPts val="0"/>
              </a:spcAft>
              <a:buClr>
                <a:srgbClr val="3A3838"/>
              </a:buClr>
              <a:buSzPts val="2800"/>
              <a:buChar char="•"/>
              <a:defRPr sz="2800"/>
            </a:lvl2pPr>
            <a:lvl3pPr indent="-381000" lvl="2" marL="1371600" algn="l">
              <a:lnSpc>
                <a:spcPct val="90000"/>
              </a:lnSpc>
              <a:spcBef>
                <a:spcPts val="500"/>
              </a:spcBef>
              <a:spcAft>
                <a:spcPts val="0"/>
              </a:spcAft>
              <a:buClr>
                <a:srgbClr val="3A3838"/>
              </a:buClr>
              <a:buSzPts val="2400"/>
              <a:buChar char="•"/>
              <a:defRPr sz="2400"/>
            </a:lvl3pPr>
            <a:lvl4pPr indent="-355600" lvl="3" marL="1828800" algn="l">
              <a:lnSpc>
                <a:spcPct val="90000"/>
              </a:lnSpc>
              <a:spcBef>
                <a:spcPts val="500"/>
              </a:spcBef>
              <a:spcAft>
                <a:spcPts val="0"/>
              </a:spcAft>
              <a:buClr>
                <a:srgbClr val="3A3838"/>
              </a:buClr>
              <a:buSzPts val="2000"/>
              <a:buChar char="•"/>
              <a:defRPr sz="2000"/>
            </a:lvl4pPr>
            <a:lvl5pPr indent="-355600" lvl="4" marL="2286000" algn="l">
              <a:lnSpc>
                <a:spcPct val="90000"/>
              </a:lnSpc>
              <a:spcBef>
                <a:spcPts val="500"/>
              </a:spcBef>
              <a:spcAft>
                <a:spcPts val="0"/>
              </a:spcAft>
              <a:buClr>
                <a:srgbClr val="3A3838"/>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60"/>
          <p:cNvSpPr txBox="1"/>
          <p:nvPr>
            <p:ph idx="2" type="body"/>
          </p:nvPr>
        </p:nvSpPr>
        <p:spPr>
          <a:xfrm>
            <a:off x="839788" y="2466974"/>
            <a:ext cx="3932237" cy="36099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sz="1600"/>
            </a:lvl1pPr>
            <a:lvl2pPr indent="-228600" lvl="1" marL="914400" algn="l">
              <a:lnSpc>
                <a:spcPct val="90000"/>
              </a:lnSpc>
              <a:spcBef>
                <a:spcPts val="500"/>
              </a:spcBef>
              <a:spcAft>
                <a:spcPts val="0"/>
              </a:spcAft>
              <a:buClr>
                <a:srgbClr val="3A3838"/>
              </a:buClr>
              <a:buSzPts val="1400"/>
              <a:buNone/>
              <a:defRPr sz="1400"/>
            </a:lvl2pPr>
            <a:lvl3pPr indent="-228600" lvl="2" marL="1371600" algn="l">
              <a:lnSpc>
                <a:spcPct val="90000"/>
              </a:lnSpc>
              <a:spcBef>
                <a:spcPts val="500"/>
              </a:spcBef>
              <a:spcAft>
                <a:spcPts val="0"/>
              </a:spcAft>
              <a:buClr>
                <a:srgbClr val="3A3838"/>
              </a:buClr>
              <a:buSzPts val="1200"/>
              <a:buNone/>
              <a:defRPr sz="1200"/>
            </a:lvl3pPr>
            <a:lvl4pPr indent="-228600" lvl="3" marL="1828800" algn="l">
              <a:lnSpc>
                <a:spcPct val="90000"/>
              </a:lnSpc>
              <a:spcBef>
                <a:spcPts val="500"/>
              </a:spcBef>
              <a:spcAft>
                <a:spcPts val="0"/>
              </a:spcAft>
              <a:buClr>
                <a:srgbClr val="3A3838"/>
              </a:buClr>
              <a:buSzPts val="1000"/>
              <a:buNone/>
              <a:defRPr sz="1000"/>
            </a:lvl4pPr>
            <a:lvl5pPr indent="-228600" lvl="4" marL="2286000" algn="l">
              <a:lnSpc>
                <a:spcPct val="90000"/>
              </a:lnSpc>
              <a:spcBef>
                <a:spcPts val="500"/>
              </a:spcBef>
              <a:spcAft>
                <a:spcPts val="0"/>
              </a:spcAft>
              <a:buClr>
                <a:srgbClr val="3A383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838200" y="134620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 type="body"/>
          </p:nvPr>
        </p:nvSpPr>
        <p:spPr>
          <a:xfrm>
            <a:off x="838200" y="2933700"/>
            <a:ext cx="10515600" cy="32432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40" name="Shape 140"/>
        <p:cNvGrpSpPr/>
        <p:nvPr/>
      </p:nvGrpSpPr>
      <p:grpSpPr>
        <a:xfrm>
          <a:off x="0" y="0"/>
          <a:ext cx="0" cy="0"/>
          <a:chOff x="0" y="0"/>
          <a:chExt cx="0" cy="0"/>
        </a:xfrm>
      </p:grpSpPr>
      <p:sp>
        <p:nvSpPr>
          <p:cNvPr id="141" name="Google Shape;141;p61"/>
          <p:cNvSpPr txBox="1"/>
          <p:nvPr>
            <p:ph type="title"/>
          </p:nvPr>
        </p:nvSpPr>
        <p:spPr>
          <a:xfrm>
            <a:off x="839788" y="1314450"/>
            <a:ext cx="3932237" cy="876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B96645"/>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61"/>
          <p:cNvSpPr/>
          <p:nvPr>
            <p:ph idx="2" type="pic"/>
          </p:nvPr>
        </p:nvSpPr>
        <p:spPr>
          <a:xfrm>
            <a:off x="5183188" y="1314450"/>
            <a:ext cx="6172200" cy="47053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A3838"/>
              </a:buClr>
              <a:buSzPts val="3200"/>
              <a:buFont typeface="Arial"/>
              <a:buNone/>
              <a:defRPr b="0" i="0" sz="3200" u="none" cap="none" strike="noStrike">
                <a:solidFill>
                  <a:srgbClr val="3A3838"/>
                </a:solidFill>
                <a:latin typeface="Arial"/>
                <a:ea typeface="Arial"/>
                <a:cs typeface="Arial"/>
                <a:sym typeface="Arial"/>
              </a:defRPr>
            </a:lvl1pPr>
            <a:lvl2pPr lvl="1" marR="0" rtl="0" algn="l">
              <a:lnSpc>
                <a:spcPct val="90000"/>
              </a:lnSpc>
              <a:spcBef>
                <a:spcPts val="500"/>
              </a:spcBef>
              <a:spcAft>
                <a:spcPts val="0"/>
              </a:spcAft>
              <a:buClr>
                <a:srgbClr val="3A3838"/>
              </a:buClr>
              <a:buSzPts val="2800"/>
              <a:buFont typeface="Arial"/>
              <a:buNone/>
              <a:defRPr b="0" i="0" sz="2800" u="none" cap="none" strike="noStrike">
                <a:solidFill>
                  <a:srgbClr val="3A3838"/>
                </a:solidFill>
                <a:latin typeface="Arial"/>
                <a:ea typeface="Arial"/>
                <a:cs typeface="Arial"/>
                <a:sym typeface="Arial"/>
              </a:defRPr>
            </a:lvl2pPr>
            <a:lvl3pPr lvl="2" marR="0" rtl="0" algn="l">
              <a:lnSpc>
                <a:spcPct val="90000"/>
              </a:lnSpc>
              <a:spcBef>
                <a:spcPts val="500"/>
              </a:spcBef>
              <a:spcAft>
                <a:spcPts val="0"/>
              </a:spcAft>
              <a:buClr>
                <a:srgbClr val="3A3838"/>
              </a:buClr>
              <a:buSzPts val="2400"/>
              <a:buFont typeface="Arial"/>
              <a:buNone/>
              <a:defRPr b="0" i="0" sz="2400" u="none" cap="none" strike="noStrike">
                <a:solidFill>
                  <a:srgbClr val="3A3838"/>
                </a:solidFill>
                <a:latin typeface="Arial"/>
                <a:ea typeface="Arial"/>
                <a:cs typeface="Arial"/>
                <a:sym typeface="Arial"/>
              </a:defRPr>
            </a:lvl3pPr>
            <a:lvl4pPr lvl="3" marR="0" rtl="0" algn="l">
              <a:lnSpc>
                <a:spcPct val="90000"/>
              </a:lnSpc>
              <a:spcBef>
                <a:spcPts val="5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4pPr>
            <a:lvl5pPr lvl="4" marR="0" rtl="0" algn="l">
              <a:lnSpc>
                <a:spcPct val="90000"/>
              </a:lnSpc>
              <a:spcBef>
                <a:spcPts val="5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61"/>
          <p:cNvSpPr txBox="1"/>
          <p:nvPr>
            <p:ph idx="1" type="body"/>
          </p:nvPr>
        </p:nvSpPr>
        <p:spPr>
          <a:xfrm>
            <a:off x="839788" y="2393950"/>
            <a:ext cx="3932237" cy="36258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sz="1600"/>
            </a:lvl1pPr>
            <a:lvl2pPr indent="-228600" lvl="1" marL="914400" algn="l">
              <a:lnSpc>
                <a:spcPct val="90000"/>
              </a:lnSpc>
              <a:spcBef>
                <a:spcPts val="500"/>
              </a:spcBef>
              <a:spcAft>
                <a:spcPts val="0"/>
              </a:spcAft>
              <a:buClr>
                <a:srgbClr val="3A3838"/>
              </a:buClr>
              <a:buSzPts val="1400"/>
              <a:buNone/>
              <a:defRPr sz="1400"/>
            </a:lvl2pPr>
            <a:lvl3pPr indent="-228600" lvl="2" marL="1371600" algn="l">
              <a:lnSpc>
                <a:spcPct val="90000"/>
              </a:lnSpc>
              <a:spcBef>
                <a:spcPts val="500"/>
              </a:spcBef>
              <a:spcAft>
                <a:spcPts val="0"/>
              </a:spcAft>
              <a:buClr>
                <a:srgbClr val="3A3838"/>
              </a:buClr>
              <a:buSzPts val="1200"/>
              <a:buNone/>
              <a:defRPr sz="1200"/>
            </a:lvl3pPr>
            <a:lvl4pPr indent="-228600" lvl="3" marL="1828800" algn="l">
              <a:lnSpc>
                <a:spcPct val="90000"/>
              </a:lnSpc>
              <a:spcBef>
                <a:spcPts val="500"/>
              </a:spcBef>
              <a:spcAft>
                <a:spcPts val="0"/>
              </a:spcAft>
              <a:buClr>
                <a:srgbClr val="3A3838"/>
              </a:buClr>
              <a:buSzPts val="1000"/>
              <a:buNone/>
              <a:defRPr sz="1000"/>
            </a:lvl4pPr>
            <a:lvl5pPr indent="-228600" lvl="4" marL="2286000" algn="l">
              <a:lnSpc>
                <a:spcPct val="90000"/>
              </a:lnSpc>
              <a:spcBef>
                <a:spcPts val="500"/>
              </a:spcBef>
              <a:spcAft>
                <a:spcPts val="0"/>
              </a:spcAft>
              <a:buClr>
                <a:srgbClr val="3A383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47" name="Shape 147"/>
        <p:cNvGrpSpPr/>
        <p:nvPr/>
      </p:nvGrpSpPr>
      <p:grpSpPr>
        <a:xfrm>
          <a:off x="0" y="0"/>
          <a:ext cx="0" cy="0"/>
          <a:chOff x="0" y="0"/>
          <a:chExt cx="0" cy="0"/>
        </a:xfrm>
      </p:grpSpPr>
      <p:sp>
        <p:nvSpPr>
          <p:cNvPr id="148" name="Google Shape;148;p62"/>
          <p:cNvSpPr txBox="1"/>
          <p:nvPr>
            <p:ph type="title"/>
          </p:nvPr>
        </p:nvSpPr>
        <p:spPr>
          <a:xfrm>
            <a:off x="838200" y="1266825"/>
            <a:ext cx="10515600" cy="9048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62"/>
          <p:cNvSpPr txBox="1"/>
          <p:nvPr>
            <p:ph idx="1" type="body"/>
          </p:nvPr>
        </p:nvSpPr>
        <p:spPr>
          <a:xfrm rot="5400000">
            <a:off x="4217195" y="-959644"/>
            <a:ext cx="3757613"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53" name="Shape 153"/>
        <p:cNvGrpSpPr/>
        <p:nvPr/>
      </p:nvGrpSpPr>
      <p:grpSpPr>
        <a:xfrm>
          <a:off x="0" y="0"/>
          <a:ext cx="0" cy="0"/>
          <a:chOff x="0" y="0"/>
          <a:chExt cx="0" cy="0"/>
        </a:xfrm>
      </p:grpSpPr>
      <p:sp>
        <p:nvSpPr>
          <p:cNvPr id="154" name="Google Shape;154;p63"/>
          <p:cNvSpPr txBox="1"/>
          <p:nvPr>
            <p:ph type="title"/>
          </p:nvPr>
        </p:nvSpPr>
        <p:spPr>
          <a:xfrm rot="5400000">
            <a:off x="7615237" y="2376488"/>
            <a:ext cx="4848225"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63"/>
          <p:cNvSpPr txBox="1"/>
          <p:nvPr>
            <p:ph idx="1" type="body"/>
          </p:nvPr>
        </p:nvSpPr>
        <p:spPr>
          <a:xfrm rot="5400000">
            <a:off x="2281237" y="-176212"/>
            <a:ext cx="4848225"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27" name="Shape 27"/>
        <p:cNvGrpSpPr/>
        <p:nvPr/>
      </p:nvGrpSpPr>
      <p:grpSpPr>
        <a:xfrm>
          <a:off x="0" y="0"/>
          <a:ext cx="0" cy="0"/>
          <a:chOff x="0" y="0"/>
          <a:chExt cx="0" cy="0"/>
        </a:xfrm>
      </p:grpSpPr>
      <p:sp>
        <p:nvSpPr>
          <p:cNvPr id="28" name="Google Shape;28;p45"/>
          <p:cNvSpPr txBox="1"/>
          <p:nvPr>
            <p:ph type="title"/>
          </p:nvPr>
        </p:nvSpPr>
        <p:spPr>
          <a:xfrm>
            <a:off x="838200" y="1319213"/>
            <a:ext cx="10515600" cy="115728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B96645"/>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idx="1" type="body"/>
          </p:nvPr>
        </p:nvSpPr>
        <p:spPr>
          <a:xfrm>
            <a:off x="831850" y="2762250"/>
            <a:ext cx="10515600" cy="33274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3" name="Shape 33"/>
        <p:cNvGrpSpPr/>
        <p:nvPr/>
      </p:nvGrpSpPr>
      <p:grpSpPr>
        <a:xfrm>
          <a:off x="0" y="0"/>
          <a:ext cx="0" cy="0"/>
          <a:chOff x="0" y="0"/>
          <a:chExt cx="0" cy="0"/>
        </a:xfrm>
      </p:grpSpPr>
      <p:sp>
        <p:nvSpPr>
          <p:cNvPr id="34" name="Google Shape;34;p46"/>
          <p:cNvSpPr txBox="1"/>
          <p:nvPr>
            <p:ph type="title"/>
          </p:nvPr>
        </p:nvSpPr>
        <p:spPr>
          <a:xfrm>
            <a:off x="838200" y="1293813"/>
            <a:ext cx="10515600" cy="11255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6"/>
          <p:cNvSpPr txBox="1"/>
          <p:nvPr>
            <p:ph idx="1" type="body"/>
          </p:nvPr>
        </p:nvSpPr>
        <p:spPr>
          <a:xfrm>
            <a:off x="838200" y="2714625"/>
            <a:ext cx="5181600" cy="3462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6"/>
          <p:cNvSpPr txBox="1"/>
          <p:nvPr>
            <p:ph idx="2" type="body"/>
          </p:nvPr>
        </p:nvSpPr>
        <p:spPr>
          <a:xfrm>
            <a:off x="6172200" y="2714625"/>
            <a:ext cx="5181600" cy="3462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40" name="Shape 40"/>
        <p:cNvGrpSpPr/>
        <p:nvPr/>
      </p:nvGrpSpPr>
      <p:grpSpPr>
        <a:xfrm>
          <a:off x="0" y="0"/>
          <a:ext cx="0" cy="0"/>
          <a:chOff x="0" y="0"/>
          <a:chExt cx="0" cy="0"/>
        </a:xfrm>
      </p:grpSpPr>
      <p:sp>
        <p:nvSpPr>
          <p:cNvPr id="41" name="Google Shape;41;p47"/>
          <p:cNvSpPr txBox="1"/>
          <p:nvPr>
            <p:ph type="title"/>
          </p:nvPr>
        </p:nvSpPr>
        <p:spPr>
          <a:xfrm>
            <a:off x="838200" y="1328892"/>
            <a:ext cx="10515600" cy="7570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7"/>
          <p:cNvSpPr txBox="1"/>
          <p:nvPr>
            <p:ph idx="1" type="body"/>
          </p:nvPr>
        </p:nvSpPr>
        <p:spPr>
          <a:xfrm>
            <a:off x="838200" y="2324100"/>
            <a:ext cx="5157787" cy="7048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A3838"/>
              </a:buClr>
              <a:buSzPts val="2400"/>
              <a:buNone/>
              <a:defRPr b="1" sz="2400"/>
            </a:lvl1pPr>
            <a:lvl2pPr indent="-228600" lvl="1" marL="914400" algn="l">
              <a:lnSpc>
                <a:spcPct val="90000"/>
              </a:lnSpc>
              <a:spcBef>
                <a:spcPts val="500"/>
              </a:spcBef>
              <a:spcAft>
                <a:spcPts val="0"/>
              </a:spcAft>
              <a:buClr>
                <a:srgbClr val="3A3838"/>
              </a:buClr>
              <a:buSzPts val="2000"/>
              <a:buNone/>
              <a:defRPr b="1" sz="2000"/>
            </a:lvl2pPr>
            <a:lvl3pPr indent="-228600" lvl="2" marL="1371600" algn="l">
              <a:lnSpc>
                <a:spcPct val="90000"/>
              </a:lnSpc>
              <a:spcBef>
                <a:spcPts val="500"/>
              </a:spcBef>
              <a:spcAft>
                <a:spcPts val="0"/>
              </a:spcAft>
              <a:buClr>
                <a:srgbClr val="3A3838"/>
              </a:buClr>
              <a:buSzPts val="1800"/>
              <a:buNone/>
              <a:defRPr b="1" sz="1800"/>
            </a:lvl3pPr>
            <a:lvl4pPr indent="-228600" lvl="3" marL="1828800" algn="l">
              <a:lnSpc>
                <a:spcPct val="90000"/>
              </a:lnSpc>
              <a:spcBef>
                <a:spcPts val="500"/>
              </a:spcBef>
              <a:spcAft>
                <a:spcPts val="0"/>
              </a:spcAft>
              <a:buClr>
                <a:srgbClr val="3A3838"/>
              </a:buClr>
              <a:buSzPts val="1600"/>
              <a:buNone/>
              <a:defRPr b="1" sz="1600"/>
            </a:lvl4pPr>
            <a:lvl5pPr indent="-228600" lvl="4" marL="2286000" algn="l">
              <a:lnSpc>
                <a:spcPct val="90000"/>
              </a:lnSpc>
              <a:spcBef>
                <a:spcPts val="500"/>
              </a:spcBef>
              <a:spcAft>
                <a:spcPts val="0"/>
              </a:spcAft>
              <a:buClr>
                <a:srgbClr val="3A383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7"/>
          <p:cNvSpPr txBox="1"/>
          <p:nvPr>
            <p:ph idx="2" type="body"/>
          </p:nvPr>
        </p:nvSpPr>
        <p:spPr>
          <a:xfrm>
            <a:off x="839788" y="3267075"/>
            <a:ext cx="5157787" cy="292258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7"/>
          <p:cNvSpPr txBox="1"/>
          <p:nvPr>
            <p:ph idx="3" type="body"/>
          </p:nvPr>
        </p:nvSpPr>
        <p:spPr>
          <a:xfrm>
            <a:off x="6170612" y="2324100"/>
            <a:ext cx="5183188" cy="7048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A3838"/>
              </a:buClr>
              <a:buSzPts val="2400"/>
              <a:buNone/>
              <a:defRPr b="1" sz="2400"/>
            </a:lvl1pPr>
            <a:lvl2pPr indent="-228600" lvl="1" marL="914400" algn="l">
              <a:lnSpc>
                <a:spcPct val="90000"/>
              </a:lnSpc>
              <a:spcBef>
                <a:spcPts val="500"/>
              </a:spcBef>
              <a:spcAft>
                <a:spcPts val="0"/>
              </a:spcAft>
              <a:buClr>
                <a:srgbClr val="3A3838"/>
              </a:buClr>
              <a:buSzPts val="2000"/>
              <a:buNone/>
              <a:defRPr b="1" sz="2000"/>
            </a:lvl2pPr>
            <a:lvl3pPr indent="-228600" lvl="2" marL="1371600" algn="l">
              <a:lnSpc>
                <a:spcPct val="90000"/>
              </a:lnSpc>
              <a:spcBef>
                <a:spcPts val="500"/>
              </a:spcBef>
              <a:spcAft>
                <a:spcPts val="0"/>
              </a:spcAft>
              <a:buClr>
                <a:srgbClr val="3A3838"/>
              </a:buClr>
              <a:buSzPts val="1800"/>
              <a:buNone/>
              <a:defRPr b="1" sz="1800"/>
            </a:lvl3pPr>
            <a:lvl4pPr indent="-228600" lvl="3" marL="1828800" algn="l">
              <a:lnSpc>
                <a:spcPct val="90000"/>
              </a:lnSpc>
              <a:spcBef>
                <a:spcPts val="500"/>
              </a:spcBef>
              <a:spcAft>
                <a:spcPts val="0"/>
              </a:spcAft>
              <a:buClr>
                <a:srgbClr val="3A3838"/>
              </a:buClr>
              <a:buSzPts val="1600"/>
              <a:buNone/>
              <a:defRPr b="1" sz="1600"/>
            </a:lvl4pPr>
            <a:lvl5pPr indent="-228600" lvl="4" marL="2286000" algn="l">
              <a:lnSpc>
                <a:spcPct val="90000"/>
              </a:lnSpc>
              <a:spcBef>
                <a:spcPts val="500"/>
              </a:spcBef>
              <a:spcAft>
                <a:spcPts val="0"/>
              </a:spcAft>
              <a:buClr>
                <a:srgbClr val="3A383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7"/>
          <p:cNvSpPr txBox="1"/>
          <p:nvPr>
            <p:ph idx="4" type="body"/>
          </p:nvPr>
        </p:nvSpPr>
        <p:spPr>
          <a:xfrm>
            <a:off x="6172200" y="3267075"/>
            <a:ext cx="5183188" cy="292258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A3838"/>
              </a:buClr>
              <a:buSzPts val="1800"/>
              <a:buChar char="•"/>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49" name="Shape 49"/>
        <p:cNvGrpSpPr/>
        <p:nvPr/>
      </p:nvGrpSpPr>
      <p:grpSpPr>
        <a:xfrm>
          <a:off x="0" y="0"/>
          <a:ext cx="0" cy="0"/>
          <a:chOff x="0" y="0"/>
          <a:chExt cx="0" cy="0"/>
        </a:xfrm>
      </p:grpSpPr>
      <p:sp>
        <p:nvSpPr>
          <p:cNvPr id="50" name="Google Shape;50;p48"/>
          <p:cNvSpPr txBox="1"/>
          <p:nvPr>
            <p:ph type="title"/>
          </p:nvPr>
        </p:nvSpPr>
        <p:spPr>
          <a:xfrm>
            <a:off x="838200" y="13557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B966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58" name="Shape 58"/>
        <p:cNvGrpSpPr/>
        <p:nvPr/>
      </p:nvGrpSpPr>
      <p:grpSpPr>
        <a:xfrm>
          <a:off x="0" y="0"/>
          <a:ext cx="0" cy="0"/>
          <a:chOff x="0" y="0"/>
          <a:chExt cx="0" cy="0"/>
        </a:xfrm>
      </p:grpSpPr>
      <p:sp>
        <p:nvSpPr>
          <p:cNvPr id="59" name="Google Shape;59;p50"/>
          <p:cNvSpPr txBox="1"/>
          <p:nvPr>
            <p:ph type="title"/>
          </p:nvPr>
        </p:nvSpPr>
        <p:spPr>
          <a:xfrm>
            <a:off x="839788" y="1371599"/>
            <a:ext cx="3932237" cy="8858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B96645"/>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idx="1" type="body"/>
          </p:nvPr>
        </p:nvSpPr>
        <p:spPr>
          <a:xfrm>
            <a:off x="5057775" y="1371600"/>
            <a:ext cx="6297613" cy="47053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3A3838"/>
              </a:buClr>
              <a:buSzPts val="3200"/>
              <a:buChar char="•"/>
              <a:defRPr sz="3200"/>
            </a:lvl1pPr>
            <a:lvl2pPr indent="-406400" lvl="1" marL="914400" algn="l">
              <a:lnSpc>
                <a:spcPct val="90000"/>
              </a:lnSpc>
              <a:spcBef>
                <a:spcPts val="500"/>
              </a:spcBef>
              <a:spcAft>
                <a:spcPts val="0"/>
              </a:spcAft>
              <a:buClr>
                <a:srgbClr val="3A3838"/>
              </a:buClr>
              <a:buSzPts val="2800"/>
              <a:buChar char="•"/>
              <a:defRPr sz="2800"/>
            </a:lvl2pPr>
            <a:lvl3pPr indent="-381000" lvl="2" marL="1371600" algn="l">
              <a:lnSpc>
                <a:spcPct val="90000"/>
              </a:lnSpc>
              <a:spcBef>
                <a:spcPts val="500"/>
              </a:spcBef>
              <a:spcAft>
                <a:spcPts val="0"/>
              </a:spcAft>
              <a:buClr>
                <a:srgbClr val="3A3838"/>
              </a:buClr>
              <a:buSzPts val="2400"/>
              <a:buChar char="•"/>
              <a:defRPr sz="2400"/>
            </a:lvl3pPr>
            <a:lvl4pPr indent="-355600" lvl="3" marL="1828800" algn="l">
              <a:lnSpc>
                <a:spcPct val="90000"/>
              </a:lnSpc>
              <a:spcBef>
                <a:spcPts val="500"/>
              </a:spcBef>
              <a:spcAft>
                <a:spcPts val="0"/>
              </a:spcAft>
              <a:buClr>
                <a:srgbClr val="3A3838"/>
              </a:buClr>
              <a:buSzPts val="2000"/>
              <a:buChar char="•"/>
              <a:defRPr sz="2000"/>
            </a:lvl4pPr>
            <a:lvl5pPr indent="-355600" lvl="4" marL="2286000" algn="l">
              <a:lnSpc>
                <a:spcPct val="90000"/>
              </a:lnSpc>
              <a:spcBef>
                <a:spcPts val="500"/>
              </a:spcBef>
              <a:spcAft>
                <a:spcPts val="0"/>
              </a:spcAft>
              <a:buClr>
                <a:srgbClr val="3A3838"/>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0"/>
          <p:cNvSpPr txBox="1"/>
          <p:nvPr>
            <p:ph idx="2" type="body"/>
          </p:nvPr>
        </p:nvSpPr>
        <p:spPr>
          <a:xfrm>
            <a:off x="839788" y="2466974"/>
            <a:ext cx="3932237" cy="36099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A3838"/>
              </a:buClr>
              <a:buSzPts val="1600"/>
              <a:buNone/>
              <a:defRPr sz="1600"/>
            </a:lvl1pPr>
            <a:lvl2pPr indent="-228600" lvl="1" marL="914400" algn="l">
              <a:lnSpc>
                <a:spcPct val="90000"/>
              </a:lnSpc>
              <a:spcBef>
                <a:spcPts val="500"/>
              </a:spcBef>
              <a:spcAft>
                <a:spcPts val="0"/>
              </a:spcAft>
              <a:buClr>
                <a:srgbClr val="3A3838"/>
              </a:buClr>
              <a:buSzPts val="1400"/>
              <a:buNone/>
              <a:defRPr sz="1400"/>
            </a:lvl2pPr>
            <a:lvl3pPr indent="-228600" lvl="2" marL="1371600" algn="l">
              <a:lnSpc>
                <a:spcPct val="90000"/>
              </a:lnSpc>
              <a:spcBef>
                <a:spcPts val="500"/>
              </a:spcBef>
              <a:spcAft>
                <a:spcPts val="0"/>
              </a:spcAft>
              <a:buClr>
                <a:srgbClr val="3A3838"/>
              </a:buClr>
              <a:buSzPts val="1200"/>
              <a:buNone/>
              <a:defRPr sz="1200"/>
            </a:lvl3pPr>
            <a:lvl4pPr indent="-228600" lvl="3" marL="1828800" algn="l">
              <a:lnSpc>
                <a:spcPct val="90000"/>
              </a:lnSpc>
              <a:spcBef>
                <a:spcPts val="500"/>
              </a:spcBef>
              <a:spcAft>
                <a:spcPts val="0"/>
              </a:spcAft>
              <a:buClr>
                <a:srgbClr val="3A3838"/>
              </a:buClr>
              <a:buSzPts val="1000"/>
              <a:buNone/>
              <a:defRPr sz="1000"/>
            </a:lvl4pPr>
            <a:lvl5pPr indent="-228600" lvl="4" marL="2286000" algn="l">
              <a:lnSpc>
                <a:spcPct val="90000"/>
              </a:lnSpc>
              <a:spcBef>
                <a:spcPts val="500"/>
              </a:spcBef>
              <a:spcAft>
                <a:spcPts val="0"/>
              </a:spcAft>
              <a:buClr>
                <a:srgbClr val="3A383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65" name="Shape 65"/>
        <p:cNvGrpSpPr/>
        <p:nvPr/>
      </p:nvGrpSpPr>
      <p:grpSpPr>
        <a:xfrm>
          <a:off x="0" y="0"/>
          <a:ext cx="0" cy="0"/>
          <a:chOff x="0" y="0"/>
          <a:chExt cx="0" cy="0"/>
        </a:xfrm>
      </p:grpSpPr>
      <p:sp>
        <p:nvSpPr>
          <p:cNvPr id="66" name="Google Shape;66;p51"/>
          <p:cNvSpPr txBox="1"/>
          <p:nvPr>
            <p:ph type="title"/>
          </p:nvPr>
        </p:nvSpPr>
        <p:spPr>
          <a:xfrm>
            <a:off x="839788" y="1314450"/>
            <a:ext cx="3932237" cy="876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B96645"/>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p:nvPr>
            <p:ph idx="2" type="pic"/>
          </p:nvPr>
        </p:nvSpPr>
        <p:spPr>
          <a:xfrm>
            <a:off x="5183188" y="1314450"/>
            <a:ext cx="6172200" cy="470535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A3838"/>
              </a:buClr>
              <a:buSzPts val="3200"/>
              <a:buFont typeface="Arial"/>
              <a:buNone/>
              <a:defRPr b="0" i="0" sz="3200" u="none" cap="none" strike="noStrike">
                <a:solidFill>
                  <a:srgbClr val="3A3838"/>
                </a:solidFill>
                <a:latin typeface="Arial"/>
                <a:ea typeface="Arial"/>
                <a:cs typeface="Arial"/>
                <a:sym typeface="Arial"/>
              </a:defRPr>
            </a:lvl1pPr>
            <a:lvl2pPr lvl="1" marR="0" rtl="0" algn="l">
              <a:lnSpc>
                <a:spcPct val="90000"/>
              </a:lnSpc>
              <a:spcBef>
                <a:spcPts val="500"/>
              </a:spcBef>
              <a:spcAft>
                <a:spcPts val="0"/>
              </a:spcAft>
              <a:buClr>
                <a:srgbClr val="3A3838"/>
              </a:buClr>
              <a:buSzPts val="2800"/>
              <a:buFont typeface="Arial"/>
              <a:buNone/>
              <a:defRPr b="0" i="0" sz="2800" u="none" cap="none" strike="noStrike">
                <a:solidFill>
                  <a:srgbClr val="3A3838"/>
                </a:solidFill>
                <a:latin typeface="Arial"/>
                <a:ea typeface="Arial"/>
                <a:cs typeface="Arial"/>
                <a:sym typeface="Arial"/>
              </a:defRPr>
            </a:lvl2pPr>
            <a:lvl3pPr lvl="2" marR="0" rtl="0" algn="l">
              <a:lnSpc>
                <a:spcPct val="90000"/>
              </a:lnSpc>
              <a:spcBef>
                <a:spcPts val="500"/>
              </a:spcBef>
              <a:spcAft>
                <a:spcPts val="0"/>
              </a:spcAft>
              <a:buClr>
                <a:srgbClr val="3A3838"/>
              </a:buClr>
              <a:buSzPts val="2400"/>
              <a:buFont typeface="Arial"/>
              <a:buNone/>
              <a:defRPr b="0" i="0" sz="2400" u="none" cap="none" strike="noStrike">
                <a:solidFill>
                  <a:srgbClr val="3A3838"/>
                </a:solidFill>
                <a:latin typeface="Arial"/>
                <a:ea typeface="Arial"/>
                <a:cs typeface="Arial"/>
                <a:sym typeface="Arial"/>
              </a:defRPr>
            </a:lvl3pPr>
            <a:lvl4pPr lvl="3" marR="0" rtl="0" algn="l">
              <a:lnSpc>
                <a:spcPct val="90000"/>
              </a:lnSpc>
              <a:spcBef>
                <a:spcPts val="5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4pPr>
            <a:lvl5pPr lvl="4" marR="0" rtl="0" algn="l">
              <a:lnSpc>
                <a:spcPct val="90000"/>
              </a:lnSpc>
              <a:spcBef>
                <a:spcPts val="5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51"/>
          <p:cNvSpPr txBox="1"/>
          <p:nvPr>
            <p:ph idx="1" type="body"/>
          </p:nvPr>
        </p:nvSpPr>
        <p:spPr>
          <a:xfrm>
            <a:off x="839788" y="2393950"/>
            <a:ext cx="3932237" cy="36258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A3838"/>
              </a:buClr>
              <a:buSzPts val="1600"/>
              <a:buNone/>
              <a:defRPr sz="1600"/>
            </a:lvl1pPr>
            <a:lvl2pPr indent="-228600" lvl="1" marL="914400" algn="l">
              <a:lnSpc>
                <a:spcPct val="90000"/>
              </a:lnSpc>
              <a:spcBef>
                <a:spcPts val="500"/>
              </a:spcBef>
              <a:spcAft>
                <a:spcPts val="0"/>
              </a:spcAft>
              <a:buClr>
                <a:srgbClr val="3A3838"/>
              </a:buClr>
              <a:buSzPts val="1400"/>
              <a:buNone/>
              <a:defRPr sz="1400"/>
            </a:lvl2pPr>
            <a:lvl3pPr indent="-228600" lvl="2" marL="1371600" algn="l">
              <a:lnSpc>
                <a:spcPct val="90000"/>
              </a:lnSpc>
              <a:spcBef>
                <a:spcPts val="500"/>
              </a:spcBef>
              <a:spcAft>
                <a:spcPts val="0"/>
              </a:spcAft>
              <a:buClr>
                <a:srgbClr val="3A3838"/>
              </a:buClr>
              <a:buSzPts val="1200"/>
              <a:buNone/>
              <a:defRPr sz="1200"/>
            </a:lvl3pPr>
            <a:lvl4pPr indent="-228600" lvl="3" marL="1828800" algn="l">
              <a:lnSpc>
                <a:spcPct val="90000"/>
              </a:lnSpc>
              <a:spcBef>
                <a:spcPts val="500"/>
              </a:spcBef>
              <a:spcAft>
                <a:spcPts val="0"/>
              </a:spcAft>
              <a:buClr>
                <a:srgbClr val="3A3838"/>
              </a:buClr>
              <a:buSzPts val="1000"/>
              <a:buNone/>
              <a:defRPr sz="1000"/>
            </a:lvl4pPr>
            <a:lvl5pPr indent="-228600" lvl="4" marL="2286000" algn="l">
              <a:lnSpc>
                <a:spcPct val="90000"/>
              </a:lnSpc>
              <a:spcBef>
                <a:spcPts val="500"/>
              </a:spcBef>
              <a:spcAft>
                <a:spcPts val="0"/>
              </a:spcAft>
              <a:buClr>
                <a:srgbClr val="3A383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3A383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 name="Google Shape;1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3A383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40"/>
          <p:cNvSpPr txBox="1"/>
          <p:nvPr>
            <p:ph type="title"/>
          </p:nvPr>
        </p:nvSpPr>
        <p:spPr>
          <a:xfrm>
            <a:off x="838200" y="1247775"/>
            <a:ext cx="10515600" cy="104775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B96645"/>
              </a:buClr>
              <a:buSzPts val="4400"/>
              <a:buFont typeface="Arial"/>
              <a:buNone/>
              <a:defRPr b="0" i="0" sz="4400" u="none" cap="none" strike="noStrike">
                <a:solidFill>
                  <a:srgbClr val="B9664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40"/>
          <p:cNvSpPr txBox="1"/>
          <p:nvPr>
            <p:ph idx="1" type="body"/>
          </p:nvPr>
        </p:nvSpPr>
        <p:spPr>
          <a:xfrm>
            <a:off x="838200" y="2514600"/>
            <a:ext cx="10515600" cy="36623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A3838"/>
              </a:buClr>
              <a:buSzPts val="2800"/>
              <a:buFont typeface="Arial"/>
              <a:buChar char="•"/>
              <a:defRPr b="0" i="0" sz="2800" u="none" cap="none" strike="noStrike">
                <a:solidFill>
                  <a:srgbClr val="3A3838"/>
                </a:solidFill>
                <a:latin typeface="Arial"/>
                <a:ea typeface="Arial"/>
                <a:cs typeface="Arial"/>
                <a:sym typeface="Arial"/>
              </a:defRPr>
            </a:lvl1pPr>
            <a:lvl2pPr indent="-381000" lvl="1" marL="914400" marR="0" rtl="0" algn="l">
              <a:lnSpc>
                <a:spcPct val="90000"/>
              </a:lnSpc>
              <a:spcBef>
                <a:spcPts val="500"/>
              </a:spcBef>
              <a:spcAft>
                <a:spcPts val="0"/>
              </a:spcAft>
              <a:buClr>
                <a:srgbClr val="3A3838"/>
              </a:buClr>
              <a:buSzPts val="2400"/>
              <a:buFont typeface="Arial"/>
              <a:buChar char="•"/>
              <a:defRPr b="0" i="0" sz="2400" u="none" cap="none" strike="noStrike">
                <a:solidFill>
                  <a:srgbClr val="3A3838"/>
                </a:solidFill>
                <a:latin typeface="Arial"/>
                <a:ea typeface="Arial"/>
                <a:cs typeface="Arial"/>
                <a:sym typeface="Arial"/>
              </a:defRPr>
            </a:lvl2pPr>
            <a:lvl3pPr indent="-355600" lvl="2" marL="1371600" marR="0" rtl="0" algn="l">
              <a:lnSpc>
                <a:spcPct val="90000"/>
              </a:lnSpc>
              <a:spcBef>
                <a:spcPts val="500"/>
              </a:spcBef>
              <a:spcAft>
                <a:spcPts val="0"/>
              </a:spcAft>
              <a:buClr>
                <a:srgbClr val="3A3838"/>
              </a:buClr>
              <a:buSzPts val="2000"/>
              <a:buFont typeface="Arial"/>
              <a:buChar char="•"/>
              <a:defRPr b="0" i="0" sz="2000" u="none" cap="none" strike="noStrike">
                <a:solidFill>
                  <a:srgbClr val="3A3838"/>
                </a:solidFill>
                <a:latin typeface="Arial"/>
                <a:ea typeface="Arial"/>
                <a:cs typeface="Arial"/>
                <a:sym typeface="Arial"/>
              </a:defRPr>
            </a:lvl3pPr>
            <a:lvl4pPr indent="-342900" lvl="3" marL="18288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4pPr>
            <a:lvl5pPr indent="-342900" lvl="4" marL="22860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4" name="Shape 84"/>
        <p:cNvGrpSpPr/>
        <p:nvPr/>
      </p:nvGrpSpPr>
      <p:grpSpPr>
        <a:xfrm>
          <a:off x="0" y="0"/>
          <a:ext cx="0" cy="0"/>
          <a:chOff x="0" y="0"/>
          <a:chExt cx="0" cy="0"/>
        </a:xfrm>
      </p:grpSpPr>
      <p:sp>
        <p:nvSpPr>
          <p:cNvPr id="85" name="Google Shape;8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3A383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3A383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7" name="Google Shape;8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3A383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43"/>
          <p:cNvSpPr txBox="1"/>
          <p:nvPr>
            <p:ph type="title"/>
          </p:nvPr>
        </p:nvSpPr>
        <p:spPr>
          <a:xfrm>
            <a:off x="838200" y="1247775"/>
            <a:ext cx="10515600" cy="104775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B96645"/>
              </a:buClr>
              <a:buSzPts val="4400"/>
              <a:buFont typeface="Arial"/>
              <a:buNone/>
              <a:defRPr b="0" i="0" sz="4400" u="none" cap="none" strike="noStrike">
                <a:solidFill>
                  <a:srgbClr val="B9664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9" name="Google Shape;89;p43"/>
          <p:cNvSpPr txBox="1"/>
          <p:nvPr>
            <p:ph idx="1" type="body"/>
          </p:nvPr>
        </p:nvSpPr>
        <p:spPr>
          <a:xfrm>
            <a:off x="838200" y="2514600"/>
            <a:ext cx="10515600" cy="36623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3A3838"/>
              </a:buClr>
              <a:buSzPts val="2800"/>
              <a:buFont typeface="Arial"/>
              <a:buChar char="•"/>
              <a:defRPr b="0" i="0" sz="2800" u="none" cap="none" strike="noStrike">
                <a:solidFill>
                  <a:srgbClr val="3A3838"/>
                </a:solidFill>
                <a:latin typeface="Arial"/>
                <a:ea typeface="Arial"/>
                <a:cs typeface="Arial"/>
                <a:sym typeface="Arial"/>
              </a:defRPr>
            </a:lvl1pPr>
            <a:lvl2pPr indent="-381000" lvl="1" marL="914400" marR="0" rtl="0" algn="l">
              <a:lnSpc>
                <a:spcPct val="90000"/>
              </a:lnSpc>
              <a:spcBef>
                <a:spcPts val="500"/>
              </a:spcBef>
              <a:spcAft>
                <a:spcPts val="0"/>
              </a:spcAft>
              <a:buClr>
                <a:srgbClr val="3A3838"/>
              </a:buClr>
              <a:buSzPts val="2400"/>
              <a:buFont typeface="Arial"/>
              <a:buChar char="•"/>
              <a:defRPr b="0" i="0" sz="2400" u="none" cap="none" strike="noStrike">
                <a:solidFill>
                  <a:srgbClr val="3A3838"/>
                </a:solidFill>
                <a:latin typeface="Arial"/>
                <a:ea typeface="Arial"/>
                <a:cs typeface="Arial"/>
                <a:sym typeface="Arial"/>
              </a:defRPr>
            </a:lvl2pPr>
            <a:lvl3pPr indent="-355600" lvl="2" marL="1371600" marR="0" rtl="0" algn="l">
              <a:lnSpc>
                <a:spcPct val="90000"/>
              </a:lnSpc>
              <a:spcBef>
                <a:spcPts val="500"/>
              </a:spcBef>
              <a:spcAft>
                <a:spcPts val="0"/>
              </a:spcAft>
              <a:buClr>
                <a:srgbClr val="3A3838"/>
              </a:buClr>
              <a:buSzPts val="2000"/>
              <a:buFont typeface="Arial"/>
              <a:buChar char="•"/>
              <a:defRPr b="0" i="0" sz="2000" u="none" cap="none" strike="noStrike">
                <a:solidFill>
                  <a:srgbClr val="3A3838"/>
                </a:solidFill>
                <a:latin typeface="Arial"/>
                <a:ea typeface="Arial"/>
                <a:cs typeface="Arial"/>
                <a:sym typeface="Arial"/>
              </a:defRPr>
            </a:lvl3pPr>
            <a:lvl4pPr indent="-342900" lvl="3" marL="18288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4pPr>
            <a:lvl5pPr indent="-342900" lvl="4" marL="22860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1"/>
          <p:cNvSpPr txBox="1"/>
          <p:nvPr/>
        </p:nvSpPr>
        <p:spPr>
          <a:xfrm>
            <a:off x="137700" y="69050"/>
            <a:ext cx="12054299" cy="3533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b="1" i="0" lang="en-US" sz="4000" u="none" cap="none" strike="noStrike">
                <a:solidFill>
                  <a:schemeClr val="accent2"/>
                </a:solidFill>
                <a:latin typeface="Tahoma"/>
                <a:ea typeface="Tahoma"/>
                <a:cs typeface="Tahoma"/>
                <a:sym typeface="Tahoma"/>
              </a:rPr>
              <a:t>Analysis of predictors of  Low Density  Lipoprotein Cholesterol (LDL) Among Postmenopausal Women in 1998</a:t>
            </a:r>
            <a:endParaRPr b="0" i="0" sz="4000" u="none" cap="none" strike="noStrike">
              <a:solidFill>
                <a:schemeClr val="accent2"/>
              </a:solidFill>
              <a:latin typeface="Tahoma"/>
              <a:ea typeface="Tahoma"/>
              <a:cs typeface="Tahoma"/>
              <a:sym typeface="Tahoma"/>
            </a:endParaRPr>
          </a:p>
          <a:p>
            <a:pPr indent="0" lvl="0" marL="0" marR="0" rtl="0" algn="l">
              <a:lnSpc>
                <a:spcPct val="150000"/>
              </a:lnSpc>
              <a:spcBef>
                <a:spcPts val="0"/>
              </a:spcBef>
              <a:spcAft>
                <a:spcPts val="0"/>
              </a:spcAft>
              <a:buClr>
                <a:schemeClr val="lt1"/>
              </a:buClr>
              <a:buSzPts val="4000"/>
              <a:buFont typeface="Arial"/>
              <a:buNone/>
            </a:pPr>
            <a:r>
              <a:t/>
            </a:r>
            <a:endParaRPr b="0" i="0" sz="4000" u="none" cap="none" strike="noStrike">
              <a:solidFill>
                <a:srgbClr val="000000"/>
              </a:solidFill>
              <a:latin typeface="Tahoma"/>
              <a:ea typeface="Tahoma"/>
              <a:cs typeface="Tahoma"/>
              <a:sym typeface="Tahoma"/>
            </a:endParaRPr>
          </a:p>
        </p:txBody>
      </p:sp>
      <p:sp>
        <p:nvSpPr>
          <p:cNvPr id="164" name="Google Shape;164;p1"/>
          <p:cNvSpPr txBox="1"/>
          <p:nvPr/>
        </p:nvSpPr>
        <p:spPr>
          <a:xfrm>
            <a:off x="424542" y="3602657"/>
            <a:ext cx="12442374" cy="94757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Arial"/>
                <a:ea typeface="Arial"/>
                <a:cs typeface="Arial"/>
                <a:sym typeface="Arial"/>
              </a:rPr>
              <a:t>                            </a:t>
            </a:r>
            <a:r>
              <a:rPr b="1" i="0" lang="en-US" sz="3600" u="none" cap="none" strike="noStrike">
                <a:solidFill>
                  <a:schemeClr val="lt1"/>
                </a:solidFill>
                <a:latin typeface="Arial"/>
                <a:ea typeface="Arial"/>
                <a:cs typeface="Arial"/>
                <a:sym typeface="Arial"/>
              </a:rPr>
              <a:t>Group 8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2566725" y="3686800"/>
            <a:ext cx="89178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6645729" y="3498640"/>
            <a:ext cx="657726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Tahoma"/>
                <a:ea typeface="Tahoma"/>
                <a:cs typeface="Tahoma"/>
                <a:sym typeface="Tahoma"/>
              </a:rPr>
              <a:t>Barsha Thakur           Jing Xie          </a:t>
            </a:r>
            <a:endParaRPr b="0" i="0" sz="14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Tahoma"/>
                <a:ea typeface="Tahoma"/>
                <a:cs typeface="Tahoma"/>
                <a:sym typeface="Tahoma"/>
              </a:rPr>
              <a:t>Bekana Tadese          Yuan Li</a:t>
            </a:r>
            <a:endParaRPr b="1" i="0" sz="2400" u="none" cap="none" strike="noStrike">
              <a:solidFill>
                <a:schemeClr val="lt1"/>
              </a:solidFill>
              <a:latin typeface="Tahoma"/>
              <a:ea typeface="Tahoma"/>
              <a:cs typeface="Tahoma"/>
              <a:sym typeface="Tahoma"/>
            </a:endParaRPr>
          </a:p>
        </p:txBody>
      </p:sp>
      <p:sp>
        <p:nvSpPr>
          <p:cNvPr id="167" name="Google Shape;167;p1"/>
          <p:cNvSpPr txBox="1"/>
          <p:nvPr/>
        </p:nvSpPr>
        <p:spPr>
          <a:xfrm>
            <a:off x="6734925" y="4912325"/>
            <a:ext cx="4749600" cy="102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Applied Linear Regression PH 1820</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April 28, 2020</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0"/>
          <p:cNvSpPr txBox="1"/>
          <p:nvPr>
            <p:ph type="title"/>
          </p:nvPr>
        </p:nvSpPr>
        <p:spPr>
          <a:xfrm>
            <a:off x="666750" y="101636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Correlation</a:t>
            </a:r>
            <a:endParaRPr/>
          </a:p>
        </p:txBody>
      </p:sp>
      <p:sp>
        <p:nvSpPr>
          <p:cNvPr id="253" name="Google Shape;253;p10"/>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    </a:t>
            </a:r>
            <a:r>
              <a:rPr b="1" i="0" lang="en-US" sz="44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Training Data Distribution</a:t>
            </a:r>
            <a:endParaRPr b="1" i="0" sz="2700" u="none" cap="none" strike="noStrike">
              <a:solidFill>
                <a:schemeClr val="lt1"/>
              </a:solidFill>
              <a:latin typeface="Tahoma"/>
              <a:ea typeface="Tahoma"/>
              <a:cs typeface="Tahoma"/>
              <a:sym typeface="Tahoma"/>
            </a:endParaRPr>
          </a:p>
        </p:txBody>
      </p:sp>
      <p:pic>
        <p:nvPicPr>
          <p:cNvPr id="254" name="Google Shape;254;p10"/>
          <p:cNvPicPr preferRelativeResize="0"/>
          <p:nvPr/>
        </p:nvPicPr>
        <p:blipFill rotWithShape="1">
          <a:blip r:embed="rId3">
            <a:alphaModFix/>
          </a:blip>
          <a:srcRect b="0" l="0" r="0" t="0"/>
          <a:stretch/>
        </p:blipFill>
        <p:spPr>
          <a:xfrm>
            <a:off x="152400" y="1960555"/>
            <a:ext cx="5273051" cy="4505819"/>
          </a:xfrm>
          <a:prstGeom prst="rect">
            <a:avLst/>
          </a:prstGeom>
          <a:noFill/>
          <a:ln>
            <a:noFill/>
          </a:ln>
        </p:spPr>
      </p:pic>
      <p:pic>
        <p:nvPicPr>
          <p:cNvPr id="255" name="Google Shape;255;p10"/>
          <p:cNvPicPr preferRelativeResize="0"/>
          <p:nvPr/>
        </p:nvPicPr>
        <p:blipFill rotWithShape="1">
          <a:blip r:embed="rId4">
            <a:alphaModFix/>
          </a:blip>
          <a:srcRect b="0" l="0" r="0" t="0"/>
          <a:stretch/>
        </p:blipFill>
        <p:spPr>
          <a:xfrm>
            <a:off x="5998225" y="4258625"/>
            <a:ext cx="3542415" cy="2599375"/>
          </a:xfrm>
          <a:prstGeom prst="rect">
            <a:avLst/>
          </a:prstGeom>
          <a:noFill/>
          <a:ln>
            <a:noFill/>
          </a:ln>
        </p:spPr>
      </p:pic>
      <p:pic>
        <p:nvPicPr>
          <p:cNvPr id="256" name="Google Shape;256;p10"/>
          <p:cNvPicPr preferRelativeResize="0"/>
          <p:nvPr/>
        </p:nvPicPr>
        <p:blipFill rotWithShape="1">
          <a:blip r:embed="rId5">
            <a:alphaModFix/>
          </a:blip>
          <a:srcRect b="0" l="0" r="0" t="0"/>
          <a:stretch/>
        </p:blipFill>
        <p:spPr>
          <a:xfrm>
            <a:off x="5532350" y="885850"/>
            <a:ext cx="6561501" cy="337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1"/>
          <p:cNvSpPr txBox="1"/>
          <p:nvPr>
            <p:ph type="title"/>
          </p:nvPr>
        </p:nvSpPr>
        <p:spPr>
          <a:xfrm>
            <a:off x="348342" y="84755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Assessing the preliminary model</a:t>
            </a:r>
            <a:endParaRPr/>
          </a:p>
        </p:txBody>
      </p:sp>
      <p:sp>
        <p:nvSpPr>
          <p:cNvPr id="263" name="Google Shape;263;p11"/>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a:t>
            </a:r>
            <a:endParaRPr b="1" i="0" sz="2700" u="none" cap="none" strike="noStrike">
              <a:solidFill>
                <a:schemeClr val="lt1"/>
              </a:solidFill>
              <a:latin typeface="Tahoma"/>
              <a:ea typeface="Tahoma"/>
              <a:cs typeface="Tahoma"/>
              <a:sym typeface="Tahoma"/>
            </a:endParaRPr>
          </a:p>
        </p:txBody>
      </p:sp>
      <p:graphicFrame>
        <p:nvGraphicFramePr>
          <p:cNvPr id="264" name="Google Shape;264;p11"/>
          <p:cNvGraphicFramePr/>
          <p:nvPr/>
        </p:nvGraphicFramePr>
        <p:xfrm>
          <a:off x="339511" y="2671763"/>
          <a:ext cx="3000000" cy="3000000"/>
        </p:xfrm>
        <a:graphic>
          <a:graphicData uri="http://schemas.openxmlformats.org/drawingml/2006/table">
            <a:tbl>
              <a:tblPr>
                <a:noFill/>
                <a:tableStyleId>{FDBAD7F4-E478-4982-B890-93BDBB81D79D}</a:tableStyleId>
              </a:tblPr>
              <a:tblGrid>
                <a:gridCol w="1169850"/>
                <a:gridCol w="372250"/>
                <a:gridCol w="627175"/>
                <a:gridCol w="764075"/>
                <a:gridCol w="613225"/>
                <a:gridCol w="515425"/>
              </a:tblGrid>
              <a:tr h="262450">
                <a:tc gridSpan="6">
                  <a:txBody>
                    <a:bodyPr/>
                    <a:lstStyle/>
                    <a:p>
                      <a:pPr indent="0" lvl="0" marL="0" marR="0" rtl="0" algn="ct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Analysis of Variance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hMerge="1"/>
                <a:tc hMerge="1"/>
                <a:tc hMerge="1"/>
                <a:tc hMerge="1"/>
                <a:tc hMerge="1"/>
              </a:tr>
              <a:tr h="524925">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Source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Sum of</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Squares</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Mean</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Square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F Value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Pr &gt; 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r>
              <a:tr h="2624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Model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61725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6172.50197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4.30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24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Error</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1813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2600384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1434.29920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24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Corrected Total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1823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2662109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265" name="Google Shape;265;p11"/>
          <p:cNvGraphicFramePr/>
          <p:nvPr/>
        </p:nvGraphicFramePr>
        <p:xfrm>
          <a:off x="730998" y="4830747"/>
          <a:ext cx="3000000" cy="3000000"/>
        </p:xfrm>
        <a:graphic>
          <a:graphicData uri="http://schemas.openxmlformats.org/drawingml/2006/table">
            <a:tbl>
              <a:tblPr>
                <a:noFill/>
                <a:tableStyleId>{FDBAD7F4-E478-4982-B890-93BDBB81D79D}</a:tableStyleId>
              </a:tblPr>
              <a:tblGrid>
                <a:gridCol w="1287000"/>
                <a:gridCol w="719675"/>
                <a:gridCol w="759575"/>
                <a:gridCol w="497675"/>
              </a:tblGrid>
              <a:tr h="3322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Root MSE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37.87214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R-Square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0.0232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322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Dependent Mean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144.72767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Adj R-Sq</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0.0178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322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Coeff Var</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26.16787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266" name="Google Shape;266;p11"/>
          <p:cNvGraphicFramePr/>
          <p:nvPr/>
        </p:nvGraphicFramePr>
        <p:xfrm>
          <a:off x="5349758" y="2090621"/>
          <a:ext cx="3000000" cy="3000000"/>
        </p:xfrm>
        <a:graphic>
          <a:graphicData uri="http://schemas.openxmlformats.org/drawingml/2006/table">
            <a:tbl>
              <a:tblPr>
                <a:noFill/>
                <a:tableStyleId>{FDBAD7F4-E478-4982-B890-93BDBB81D79D}</a:tableStyleId>
              </a:tblPr>
              <a:tblGrid>
                <a:gridCol w="757675"/>
                <a:gridCol w="2176700"/>
                <a:gridCol w="300225"/>
                <a:gridCol w="812900"/>
                <a:gridCol w="723675"/>
                <a:gridCol w="577800"/>
                <a:gridCol w="546650"/>
                <a:gridCol w="705975"/>
              </a:tblGrid>
              <a:tr h="297550">
                <a:tc gridSpan="8">
                  <a:txBody>
                    <a:bodyPr/>
                    <a:lstStyle/>
                    <a:p>
                      <a:pPr indent="0" lvl="0" marL="0" marR="0" rtl="0" algn="ct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Parameter Estimates</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hMerge="1"/>
                <a:tc hMerge="1"/>
                <a:tc hMerge="1"/>
                <a:tc hMerge="1"/>
                <a:tc hMerge="1"/>
                <a:tc hMerge="1"/>
                <a:tc hMerge="1"/>
              </a:tr>
              <a:tr h="595125">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Variable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Label</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Parameter</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Estimate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Standard</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Error</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t Value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Pr &gt; |t|</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Variance</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Inflation</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Intercept</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Intercept</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128.31301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14.82933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8.65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DBP</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Diastolic blood pressure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0.37407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0.11234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3.33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1.53810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SBP</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Systolic blood pressure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-0.01829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0.05739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-0.32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0.7500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1.53965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-0.19356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0.14647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-1.32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0.1865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1.21419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TG</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triglycerides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0.04621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0.01539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3.00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1.21961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BMI</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Body mass Index</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0.25534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0.17326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1.47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0.1407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1.17550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HDL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High density lipoprotein cholesterol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-0.01032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0.07335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0.8881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1.23763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glucose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Glucose level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-0.04686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0.02633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-1.78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0.0753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1.12911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smoking</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Smoking Yes=1 No=0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3.32736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2.78933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0.2331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1.07812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caucasian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caucasian 1=caucasian 0=others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-5.54683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4.67428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0.2355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2.86576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975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african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african 1=african 0=others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-4.38264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5.54523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-0.79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0.4294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2.80730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2"/>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200"/>
              <a:buFont typeface="Arial"/>
              <a:buNone/>
            </a:pPr>
            <a:r>
              <a:rPr b="1" i="0" lang="en-US" sz="4200" u="none" cap="none" strike="noStrike">
                <a:solidFill>
                  <a:schemeClr val="lt1"/>
                </a:solidFill>
                <a:latin typeface="Tahoma"/>
                <a:ea typeface="Tahoma"/>
                <a:cs typeface="Tahoma"/>
                <a:sym typeface="Tahoma"/>
              </a:rPr>
              <a:t>Result_Primary Model</a:t>
            </a:r>
            <a:r>
              <a:rPr b="1" i="0" lang="en-US" sz="4000" u="none" cap="none" strike="noStrike">
                <a:solidFill>
                  <a:schemeClr val="lt1"/>
                </a:solidFill>
                <a:latin typeface="Tahoma"/>
                <a:ea typeface="Tahoma"/>
                <a:cs typeface="Tahoma"/>
                <a:sym typeface="Tahoma"/>
              </a:rPr>
              <a:t>  </a:t>
            </a:r>
            <a:r>
              <a:rPr b="1" i="0" lang="en-US" sz="40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Residual Analysis</a:t>
            </a:r>
            <a:endParaRPr b="0" i="0" sz="1300" u="none" cap="none" strike="noStrike">
              <a:solidFill>
                <a:srgbClr val="000000"/>
              </a:solidFill>
              <a:latin typeface="Tahoma"/>
              <a:ea typeface="Tahoma"/>
              <a:cs typeface="Tahoma"/>
              <a:sym typeface="Tahoma"/>
            </a:endParaRPr>
          </a:p>
        </p:txBody>
      </p:sp>
      <p:sp>
        <p:nvSpPr>
          <p:cNvPr id="273" name="Google Shape;273;p12"/>
          <p:cNvSpPr txBox="1"/>
          <p:nvPr/>
        </p:nvSpPr>
        <p:spPr>
          <a:xfrm>
            <a:off x="-232470" y="2041227"/>
            <a:ext cx="5099500" cy="3108543"/>
          </a:xfrm>
          <a:prstGeom prst="rect">
            <a:avLst/>
          </a:prstGeom>
          <a:noFill/>
          <a:ln>
            <a:noFill/>
          </a:ln>
        </p:spPr>
        <p:txBody>
          <a:bodyPr anchorCtr="0" anchor="t" bIns="45700" lIns="91425" spcFirstLastPara="1" rIns="91425" wrap="square" tIns="45700">
            <a:spAutoFit/>
          </a:bodyPr>
          <a:lstStyle/>
          <a:p>
            <a:pPr indent="-444500" lvl="1" marL="9144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Check for linearity of residuals</a:t>
            </a:r>
            <a:endParaRPr b="0" i="0" sz="1200" u="none" cap="none" strike="noStrike">
              <a:solidFill>
                <a:srgbClr val="000000"/>
              </a:solidFill>
              <a:latin typeface="Arial"/>
              <a:ea typeface="Arial"/>
              <a:cs typeface="Arial"/>
              <a:sym typeface="Arial"/>
            </a:endParaRPr>
          </a:p>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444500" lvl="1" marL="9144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Check for constant variance of residuals</a:t>
            </a:r>
            <a:endParaRPr b="0" i="0" sz="1200" u="none" cap="none" strike="noStrike">
              <a:solidFill>
                <a:srgbClr val="000000"/>
              </a:solidFill>
              <a:latin typeface="Arial"/>
              <a:ea typeface="Arial"/>
              <a:cs typeface="Arial"/>
              <a:sym typeface="Arial"/>
            </a:endParaRPr>
          </a:p>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274" name="Google Shape;274;p12"/>
          <p:cNvPicPr preferRelativeResize="0"/>
          <p:nvPr/>
        </p:nvPicPr>
        <p:blipFill rotWithShape="1">
          <a:blip r:embed="rId3">
            <a:alphaModFix/>
          </a:blip>
          <a:srcRect b="0" l="0" r="0" t="0"/>
          <a:stretch/>
        </p:blipFill>
        <p:spPr>
          <a:xfrm>
            <a:off x="5376131" y="3659325"/>
            <a:ext cx="1207113" cy="1109568"/>
          </a:xfrm>
          <a:prstGeom prst="rect">
            <a:avLst/>
          </a:prstGeom>
          <a:noFill/>
          <a:ln>
            <a:noFill/>
          </a:ln>
        </p:spPr>
      </p:pic>
      <p:pic>
        <p:nvPicPr>
          <p:cNvPr id="275" name="Google Shape;275;p12"/>
          <p:cNvPicPr preferRelativeResize="0"/>
          <p:nvPr/>
        </p:nvPicPr>
        <p:blipFill rotWithShape="1">
          <a:blip r:embed="rId4">
            <a:alphaModFix/>
          </a:blip>
          <a:srcRect b="0" l="0" r="0" t="0"/>
          <a:stretch/>
        </p:blipFill>
        <p:spPr>
          <a:xfrm>
            <a:off x="4935817" y="1124832"/>
            <a:ext cx="7172575" cy="5385693"/>
          </a:xfrm>
          <a:prstGeom prst="rect">
            <a:avLst/>
          </a:prstGeom>
          <a:noFill/>
          <a:ln>
            <a:noFill/>
          </a:ln>
        </p:spPr>
      </p:pic>
      <p:pic>
        <p:nvPicPr>
          <p:cNvPr id="276" name="Google Shape;276;p12"/>
          <p:cNvPicPr preferRelativeResize="0"/>
          <p:nvPr/>
        </p:nvPicPr>
        <p:blipFill rotWithShape="1">
          <a:blip r:embed="rId3">
            <a:alphaModFix/>
          </a:blip>
          <a:srcRect b="0" l="0" r="0" t="0"/>
          <a:stretch/>
        </p:blipFill>
        <p:spPr>
          <a:xfrm>
            <a:off x="9180937" y="3157725"/>
            <a:ext cx="1207113" cy="1109568"/>
          </a:xfrm>
          <a:prstGeom prst="rect">
            <a:avLst/>
          </a:prstGeom>
          <a:noFill/>
          <a:ln>
            <a:noFill/>
          </a:ln>
        </p:spPr>
      </p:pic>
      <p:pic>
        <p:nvPicPr>
          <p:cNvPr id="277" name="Google Shape;277;p12"/>
          <p:cNvPicPr preferRelativeResize="0"/>
          <p:nvPr/>
        </p:nvPicPr>
        <p:blipFill rotWithShape="1">
          <a:blip r:embed="rId3">
            <a:alphaModFix/>
          </a:blip>
          <a:srcRect b="0" l="0" r="0" t="0"/>
          <a:stretch/>
        </p:blipFill>
        <p:spPr>
          <a:xfrm>
            <a:off x="7340812" y="3157725"/>
            <a:ext cx="1207113" cy="11095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3"/>
          <p:cNvSpPr txBox="1"/>
          <p:nvPr/>
        </p:nvSpPr>
        <p:spPr>
          <a:xfrm>
            <a:off x="348342" y="-123372"/>
            <a:ext cx="11843658"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200"/>
              <a:buFont typeface="Arial"/>
              <a:buNone/>
            </a:pPr>
            <a:r>
              <a:rPr b="1" i="0" lang="en-US" sz="4300" u="none" cap="none" strike="noStrike">
                <a:solidFill>
                  <a:schemeClr val="lt1"/>
                </a:solidFill>
                <a:latin typeface="Tahoma"/>
                <a:ea typeface="Tahoma"/>
                <a:cs typeface="Tahoma"/>
                <a:sym typeface="Tahoma"/>
              </a:rPr>
              <a:t>Result_Primary Model           </a:t>
            </a:r>
            <a:r>
              <a:rPr b="1" i="0" lang="en-US" sz="2700" u="none" cap="none" strike="noStrike">
                <a:solidFill>
                  <a:schemeClr val="lt1"/>
                </a:solidFill>
                <a:latin typeface="Tahoma"/>
                <a:ea typeface="Tahoma"/>
                <a:cs typeface="Tahoma"/>
                <a:sym typeface="Tahoma"/>
              </a:rPr>
              <a:t>Residual Analysis</a:t>
            </a:r>
            <a:endParaRPr b="0" i="0" sz="900" u="none" cap="none" strike="noStrike">
              <a:solidFill>
                <a:srgbClr val="000000"/>
              </a:solidFill>
              <a:latin typeface="Tahoma"/>
              <a:ea typeface="Tahoma"/>
              <a:cs typeface="Tahoma"/>
              <a:sym typeface="Tahoma"/>
            </a:endParaRPr>
          </a:p>
        </p:txBody>
      </p:sp>
      <p:sp>
        <p:nvSpPr>
          <p:cNvPr id="284" name="Google Shape;284;p13"/>
          <p:cNvSpPr txBox="1"/>
          <p:nvPr/>
        </p:nvSpPr>
        <p:spPr>
          <a:xfrm>
            <a:off x="598516" y="1202191"/>
            <a:ext cx="9809019" cy="553957"/>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Check for constant variance of residuals and outliers </a:t>
            </a:r>
            <a:endParaRPr b="0" i="0" sz="3000" u="none" cap="none" strike="noStrike">
              <a:solidFill>
                <a:srgbClr val="000000"/>
              </a:solidFill>
              <a:latin typeface="Arial"/>
              <a:ea typeface="Arial"/>
              <a:cs typeface="Arial"/>
              <a:sym typeface="Arial"/>
            </a:endParaRPr>
          </a:p>
        </p:txBody>
      </p:sp>
      <p:pic>
        <p:nvPicPr>
          <p:cNvPr id="285" name="Google Shape;285;p13"/>
          <p:cNvPicPr preferRelativeResize="0"/>
          <p:nvPr/>
        </p:nvPicPr>
        <p:blipFill rotWithShape="1">
          <a:blip r:embed="rId3">
            <a:alphaModFix/>
          </a:blip>
          <a:srcRect b="0" l="0" r="0" t="0"/>
          <a:stretch/>
        </p:blipFill>
        <p:spPr>
          <a:xfrm>
            <a:off x="152555" y="2001386"/>
            <a:ext cx="5766107" cy="4632171"/>
          </a:xfrm>
          <a:prstGeom prst="rect">
            <a:avLst/>
          </a:prstGeom>
          <a:noFill/>
          <a:ln>
            <a:noFill/>
          </a:ln>
        </p:spPr>
      </p:pic>
      <p:pic>
        <p:nvPicPr>
          <p:cNvPr id="286" name="Google Shape;286;p13"/>
          <p:cNvPicPr preferRelativeResize="0"/>
          <p:nvPr/>
        </p:nvPicPr>
        <p:blipFill rotWithShape="1">
          <a:blip r:embed="rId4">
            <a:alphaModFix/>
          </a:blip>
          <a:srcRect b="0" l="0" r="0" t="0"/>
          <a:stretch/>
        </p:blipFill>
        <p:spPr>
          <a:xfrm>
            <a:off x="6068293" y="2001387"/>
            <a:ext cx="6057207" cy="46321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4"/>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200"/>
              <a:buFont typeface="Arial"/>
              <a:buNone/>
            </a:pPr>
            <a:r>
              <a:rPr b="1" i="0" lang="en-US" sz="4300" u="none" cap="none" strike="noStrike">
                <a:solidFill>
                  <a:schemeClr val="lt1"/>
                </a:solidFill>
                <a:latin typeface="Tahoma"/>
                <a:ea typeface="Tahoma"/>
                <a:cs typeface="Tahoma"/>
                <a:sym typeface="Tahoma"/>
              </a:rPr>
              <a:t>Result_Primary Model</a:t>
            </a:r>
            <a:r>
              <a:rPr b="1" i="0" lang="en-US" sz="42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Residual Analysis</a:t>
            </a:r>
            <a:endParaRPr b="0" i="0" sz="900" u="none" cap="none" strike="noStrike">
              <a:solidFill>
                <a:srgbClr val="000000"/>
              </a:solidFill>
              <a:latin typeface="Tahoma"/>
              <a:ea typeface="Tahoma"/>
              <a:cs typeface="Tahoma"/>
              <a:sym typeface="Tahoma"/>
            </a:endParaRPr>
          </a:p>
        </p:txBody>
      </p:sp>
      <p:sp>
        <p:nvSpPr>
          <p:cNvPr id="293" name="Google Shape;293;p14"/>
          <p:cNvSpPr txBox="1"/>
          <p:nvPr/>
        </p:nvSpPr>
        <p:spPr>
          <a:xfrm>
            <a:off x="808869" y="618457"/>
            <a:ext cx="5099500" cy="2031325"/>
          </a:xfrm>
          <a:prstGeom prst="rect">
            <a:avLst/>
          </a:prstGeom>
          <a:noFill/>
          <a:ln>
            <a:noFill/>
          </a:ln>
        </p:spPr>
        <p:txBody>
          <a:bodyPr anchorCtr="0" anchor="t" bIns="45700" lIns="91425" spcFirstLastPara="1" rIns="91425" wrap="square" tIns="45700">
            <a:spAutoFit/>
          </a:bodyPr>
          <a:lstStyle/>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rial"/>
                <a:ea typeface="Arial"/>
                <a:cs typeface="Arial"/>
                <a:sym typeface="Arial"/>
              </a:rPr>
              <a:t>Check for normality of residuals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Histogram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QQ plot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Shapiro-Wilk Test P&lt; 0.0001</a:t>
            </a:r>
            <a:endParaRPr b="0" i="0" sz="1400" u="none" cap="none" strike="noStrike">
              <a:solidFill>
                <a:srgbClr val="000000"/>
              </a:solidFill>
              <a:latin typeface="Arial"/>
              <a:ea typeface="Arial"/>
              <a:cs typeface="Arial"/>
              <a:sym typeface="Arial"/>
            </a:endParaRPr>
          </a:p>
        </p:txBody>
      </p:sp>
      <p:pic>
        <p:nvPicPr>
          <p:cNvPr id="294" name="Google Shape;294;p14"/>
          <p:cNvPicPr preferRelativeResize="0"/>
          <p:nvPr/>
        </p:nvPicPr>
        <p:blipFill rotWithShape="1">
          <a:blip r:embed="rId3">
            <a:alphaModFix/>
          </a:blip>
          <a:srcRect b="0" l="0" r="0" t="0"/>
          <a:stretch/>
        </p:blipFill>
        <p:spPr>
          <a:xfrm>
            <a:off x="348349" y="2691216"/>
            <a:ext cx="5560025" cy="4166782"/>
          </a:xfrm>
          <a:prstGeom prst="rect">
            <a:avLst/>
          </a:prstGeom>
          <a:noFill/>
          <a:ln>
            <a:noFill/>
          </a:ln>
        </p:spPr>
      </p:pic>
      <p:pic>
        <p:nvPicPr>
          <p:cNvPr id="295" name="Google Shape;295;p14"/>
          <p:cNvPicPr preferRelativeResize="0"/>
          <p:nvPr/>
        </p:nvPicPr>
        <p:blipFill rotWithShape="1">
          <a:blip r:embed="rId4">
            <a:alphaModFix/>
          </a:blip>
          <a:srcRect b="0" l="0" r="0" t="0"/>
          <a:stretch/>
        </p:blipFill>
        <p:spPr>
          <a:xfrm>
            <a:off x="6096000" y="2692844"/>
            <a:ext cx="5560024" cy="41635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ph type="title"/>
          </p:nvPr>
        </p:nvSpPr>
        <p:spPr>
          <a:xfrm>
            <a:off x="838200" y="13462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Remediation</a:t>
            </a:r>
            <a:endParaRPr/>
          </a:p>
        </p:txBody>
      </p:sp>
      <p:sp>
        <p:nvSpPr>
          <p:cNvPr id="301" name="Google Shape;301;p15"/>
          <p:cNvSpPr txBox="1"/>
          <p:nvPr>
            <p:ph idx="1" type="body"/>
          </p:nvPr>
        </p:nvSpPr>
        <p:spPr>
          <a:xfrm>
            <a:off x="716280" y="2671763"/>
            <a:ext cx="10515600" cy="32432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A3838"/>
              </a:buClr>
              <a:buSzPts val="2800"/>
              <a:buChar char="•"/>
            </a:pPr>
            <a:r>
              <a:rPr lang="en-US"/>
              <a:t>Non constant variance</a:t>
            </a:r>
            <a:endParaRPr/>
          </a:p>
          <a:p>
            <a:pPr indent="-228600" lvl="0" marL="228600" rtl="0" algn="l">
              <a:lnSpc>
                <a:spcPct val="90000"/>
              </a:lnSpc>
              <a:spcBef>
                <a:spcPts val="1000"/>
              </a:spcBef>
              <a:spcAft>
                <a:spcPts val="0"/>
              </a:spcAft>
              <a:buClr>
                <a:srgbClr val="3A3838"/>
              </a:buClr>
              <a:buSzPts val="2800"/>
              <a:buChar char="•"/>
            </a:pPr>
            <a:r>
              <a:rPr lang="en-US"/>
              <a:t>Non normality </a:t>
            </a:r>
            <a:endParaRPr/>
          </a:p>
          <a:p>
            <a:pPr indent="-228600" lvl="0" marL="228600" rtl="0" algn="l">
              <a:lnSpc>
                <a:spcPct val="90000"/>
              </a:lnSpc>
              <a:spcBef>
                <a:spcPts val="1000"/>
              </a:spcBef>
              <a:spcAft>
                <a:spcPts val="0"/>
              </a:spcAft>
              <a:buClr>
                <a:srgbClr val="3A3838"/>
              </a:buClr>
              <a:buSzPts val="2800"/>
              <a:buChar char="•"/>
            </a:pPr>
            <a:r>
              <a:rPr lang="en-US"/>
              <a:t>Transformation: try log(LDL) recommended by Box Cox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6"/>
          <p:cNvSpPr txBox="1"/>
          <p:nvPr>
            <p:ph type="title"/>
          </p:nvPr>
        </p:nvSpPr>
        <p:spPr>
          <a:xfrm>
            <a:off x="124374" y="868724"/>
            <a:ext cx="10515600" cy="10867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 </a:t>
            </a:r>
            <a:endParaRPr/>
          </a:p>
        </p:txBody>
      </p:sp>
      <p:sp>
        <p:nvSpPr>
          <p:cNvPr id="308" name="Google Shape;308;p16"/>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Result_Correlation </a:t>
            </a:r>
            <a:r>
              <a:rPr b="1" i="0" lang="en-US" sz="4400" u="none" cap="none" strike="noStrike">
                <a:solidFill>
                  <a:schemeClr val="lt1"/>
                </a:solidFill>
                <a:latin typeface="Arial"/>
                <a:ea typeface="Arial"/>
                <a:cs typeface="Arial"/>
                <a:sym typeface="Arial"/>
              </a:rPr>
              <a:t>             </a:t>
            </a:r>
            <a:r>
              <a:rPr b="1" i="0" lang="en-US" sz="28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Transformation on LDL</a:t>
            </a:r>
            <a:endParaRPr b="1" i="0" sz="2700" u="none" cap="none" strike="noStrike">
              <a:solidFill>
                <a:schemeClr val="lt1"/>
              </a:solidFill>
              <a:latin typeface="Tahoma"/>
              <a:ea typeface="Tahoma"/>
              <a:cs typeface="Tahoma"/>
              <a:sym typeface="Tahoma"/>
            </a:endParaRPr>
          </a:p>
        </p:txBody>
      </p:sp>
      <p:graphicFrame>
        <p:nvGraphicFramePr>
          <p:cNvPr id="309" name="Google Shape;309;p16"/>
          <p:cNvGraphicFramePr/>
          <p:nvPr/>
        </p:nvGraphicFramePr>
        <p:xfrm>
          <a:off x="5237744" y="1529501"/>
          <a:ext cx="3000000" cy="3000000"/>
        </p:xfrm>
        <a:graphic>
          <a:graphicData uri="http://schemas.openxmlformats.org/drawingml/2006/table">
            <a:tbl>
              <a:tblPr>
                <a:noFill/>
                <a:tableStyleId>{FDBAD7F4-E478-4982-B890-93BDBB81D79D}</a:tableStyleId>
              </a:tblPr>
              <a:tblGrid>
                <a:gridCol w="2359425"/>
                <a:gridCol w="567950"/>
                <a:gridCol w="522850"/>
                <a:gridCol w="567950"/>
                <a:gridCol w="567950"/>
                <a:gridCol w="567950"/>
                <a:gridCol w="567950"/>
                <a:gridCol w="567950"/>
                <a:gridCol w="567950"/>
              </a:tblGrid>
              <a:tr h="349525">
                <a:tc gridSpan="9">
                  <a:txBody>
                    <a:bodyPr/>
                    <a:lstStyle/>
                    <a:p>
                      <a:pPr indent="0" lvl="0" marL="0" marR="0" rtl="0" algn="ct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Pearson Correlation Coefficients, N = 1824</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Prob &gt; |r| under H0: Rho=0</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hMerge="1"/>
                <a:tc hMerge="1"/>
                <a:tc hMerge="1"/>
                <a:tc hMerge="1"/>
                <a:tc hMerge="1"/>
                <a:tc hMerge="1"/>
                <a:tc hMerge="1"/>
                <a:tc hMerge="1"/>
              </a:tr>
              <a:tr h="174750">
                <a:tc>
                  <a:txBody>
                    <a:bodyPr/>
                    <a:lstStyle/>
                    <a:p>
                      <a:pPr indent="0" lvl="0" marL="0" marR="0" rtl="0" algn="ct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DBP</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SBP</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TG</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BMI</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HDL</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glucose</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logldl</a:t>
                      </a:r>
                      <a:endParaRPr sz="1000" u="none" cap="none" strike="noStrike">
                        <a:latin typeface="Times New Roman"/>
                        <a:ea typeface="Times New Roman"/>
                        <a:cs typeface="Times New Roman"/>
                        <a:sym typeface="Times New Roman"/>
                      </a:endParaRPr>
                    </a:p>
                  </a:txBody>
                  <a:tcPr marT="0" marB="0" marR="36250" marL="362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DBP</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Diastolic blood pressure</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0.51769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-0.14046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0.00217</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0.9263</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0.10849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0.04216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0.0719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0.00699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0.7656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0.10322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SBP</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Systolic blood pressure</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0.51769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0.17292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0.07386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0.0016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0.05824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0.0129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0.01192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0.6108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0.11475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0.03488</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0.1365</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age</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-0.14046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0.17292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0.00247</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0.9161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-0.14765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0.10322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-0.08044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0.0006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-0.04304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0.0661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TG</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triglycerides</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0.00217</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0.9263</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0.07386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0.0016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0.00247</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0.9161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0.16726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-0.39840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0.14733</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0.06130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0.0088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BMI</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Body mass Index</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0.10849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0.05824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0.0129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-0.14765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0.16726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-0.18404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0.27690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0.04480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0.0558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HDL</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High density lipoprotein cholesterol</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0.04216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0.0719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0.01192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0.6108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0.10322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-0.39840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-0.18404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-0.14295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-0.02926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0.2117</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glucose</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Glucose level</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0.00699</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0.7656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0.11475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-0.08044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0.0006</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0.14733</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0.27690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-0.14295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-0.03215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0.1699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46075">
                <a:tc>
                  <a:txBody>
                    <a:bodyPr/>
                    <a:lstStyle/>
                    <a:p>
                      <a:pPr indent="0" lvl="0" marL="0" marR="0" rtl="0" algn="l">
                        <a:lnSpc>
                          <a:spcPct val="107000"/>
                        </a:lnSpc>
                        <a:spcBef>
                          <a:spcPts val="0"/>
                        </a:spcBef>
                        <a:spcAft>
                          <a:spcPts val="0"/>
                        </a:spcAft>
                        <a:buClr>
                          <a:srgbClr val="000000"/>
                        </a:buClr>
                        <a:buSzPts val="1000"/>
                        <a:buFont typeface="Arial"/>
                        <a:buNone/>
                      </a:pPr>
                      <a:r>
                        <a:rPr b="1" lang="en-US" sz="1000" u="none" cap="none" strike="noStrike">
                          <a:solidFill>
                            <a:srgbClr val="000000"/>
                          </a:solidFill>
                          <a:latin typeface="Times New Roman"/>
                          <a:ea typeface="Times New Roman"/>
                          <a:cs typeface="Times New Roman"/>
                          <a:sym typeface="Times New Roman"/>
                        </a:rPr>
                        <a:t>logldl</a:t>
                      </a:r>
                      <a:br>
                        <a:rPr b="1" lang="en-US" sz="1000" u="none" cap="none" strike="noStrike">
                          <a:solidFill>
                            <a:srgbClr val="000000"/>
                          </a:solidFill>
                          <a:latin typeface="Times New Roman"/>
                          <a:ea typeface="Times New Roman"/>
                          <a:cs typeface="Times New Roman"/>
                          <a:sym typeface="Times New Roman"/>
                        </a:rPr>
                      </a:br>
                      <a:r>
                        <a:rPr b="1" lang="en-US" sz="1000" u="none" cap="none" strike="noStrike">
                          <a:solidFill>
                            <a:srgbClr val="000000"/>
                          </a:solidFill>
                          <a:latin typeface="Times New Roman"/>
                          <a:ea typeface="Times New Roman"/>
                          <a:cs typeface="Times New Roman"/>
                          <a:sym typeface="Times New Roman"/>
                        </a:rPr>
                        <a:t>log of LDL</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0.10322</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0.03488</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0.1365</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-0.04304</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0.0661</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0.06130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0.0088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0.04480</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0.0558</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-0.02926</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0.2117</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-0.03215</a:t>
                      </a:r>
                      <a:br>
                        <a:rPr lang="en-US" sz="1000" u="none" cap="none" strike="noStrike">
                          <a:solidFill>
                            <a:srgbClr val="000000"/>
                          </a:solidFill>
                          <a:latin typeface="Times New Roman"/>
                          <a:ea typeface="Times New Roman"/>
                          <a:cs typeface="Times New Roman"/>
                          <a:sym typeface="Times New Roman"/>
                        </a:rPr>
                      </a:br>
                      <a:r>
                        <a:rPr lang="en-US" sz="1000" u="none" cap="none" strike="noStrike">
                          <a:solidFill>
                            <a:srgbClr val="000000"/>
                          </a:solidFill>
                          <a:latin typeface="Times New Roman"/>
                          <a:ea typeface="Times New Roman"/>
                          <a:cs typeface="Times New Roman"/>
                          <a:sym typeface="Times New Roman"/>
                        </a:rPr>
                        <a:t>0.1699</a:t>
                      </a: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1.00000</a:t>
                      </a:r>
                      <a:br>
                        <a:rPr lang="en-US" sz="1000" u="none" cap="none" strike="noStrike">
                          <a:solidFill>
                            <a:srgbClr val="000000"/>
                          </a:solidFill>
                          <a:latin typeface="Times New Roman"/>
                          <a:ea typeface="Times New Roman"/>
                          <a:cs typeface="Times New Roman"/>
                          <a:sym typeface="Times New Roman"/>
                        </a:rPr>
                      </a:br>
                      <a:endParaRPr sz="1000" u="none" cap="none" strike="noStrike">
                        <a:latin typeface="Times New Roman"/>
                        <a:ea typeface="Times New Roman"/>
                        <a:cs typeface="Times New Roman"/>
                        <a:sym typeface="Times New Roman"/>
                      </a:endParaRPr>
                    </a:p>
                  </a:txBody>
                  <a:tcPr marT="0" marB="0" marR="36250" marL="362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310" name="Google Shape;310;p16"/>
          <p:cNvSpPr/>
          <p:nvPr/>
        </p:nvSpPr>
        <p:spPr>
          <a:xfrm>
            <a:off x="11542725" y="1775675"/>
            <a:ext cx="585000" cy="39264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1" name="Google Shape;311;p16"/>
          <p:cNvPicPr preferRelativeResize="0"/>
          <p:nvPr/>
        </p:nvPicPr>
        <p:blipFill rotWithShape="1">
          <a:blip r:embed="rId3">
            <a:alphaModFix/>
          </a:blip>
          <a:srcRect b="0" l="0" r="0" t="0"/>
          <a:stretch/>
        </p:blipFill>
        <p:spPr>
          <a:xfrm>
            <a:off x="152400" y="1202199"/>
            <a:ext cx="5085316" cy="5097749"/>
          </a:xfrm>
          <a:prstGeom prst="rect">
            <a:avLst/>
          </a:prstGeom>
          <a:noFill/>
          <a:ln>
            <a:noFill/>
          </a:ln>
        </p:spPr>
      </p:pic>
      <p:sp>
        <p:nvSpPr>
          <p:cNvPr id="312" name="Google Shape;312;p16"/>
          <p:cNvSpPr/>
          <p:nvPr/>
        </p:nvSpPr>
        <p:spPr>
          <a:xfrm>
            <a:off x="457210" y="5405491"/>
            <a:ext cx="4475700" cy="5712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7"/>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                                    </a:t>
            </a:r>
            <a:r>
              <a:rPr b="1" i="0" lang="en-US" sz="2700" u="none" cap="none" strike="noStrike">
                <a:solidFill>
                  <a:schemeClr val="lt1"/>
                </a:solidFill>
                <a:latin typeface="Tahoma"/>
                <a:ea typeface="Tahoma"/>
                <a:cs typeface="Tahoma"/>
                <a:sym typeface="Tahoma"/>
              </a:rPr>
              <a:t>Transformation on LDL</a:t>
            </a:r>
            <a:endParaRPr b="0" i="0" sz="1300" u="none" cap="none" strike="noStrike">
              <a:solidFill>
                <a:srgbClr val="000000"/>
              </a:solidFill>
              <a:latin typeface="Tahoma"/>
              <a:ea typeface="Tahoma"/>
              <a:cs typeface="Tahoma"/>
              <a:sym typeface="Tahoma"/>
            </a:endParaRPr>
          </a:p>
        </p:txBody>
      </p:sp>
      <p:sp>
        <p:nvSpPr>
          <p:cNvPr id="319" name="Google Shape;319;p17"/>
          <p:cNvSpPr txBox="1"/>
          <p:nvPr/>
        </p:nvSpPr>
        <p:spPr>
          <a:xfrm>
            <a:off x="808869" y="618457"/>
            <a:ext cx="5099500" cy="2031325"/>
          </a:xfrm>
          <a:prstGeom prst="rect">
            <a:avLst/>
          </a:prstGeom>
          <a:noFill/>
          <a:ln>
            <a:noFill/>
          </a:ln>
        </p:spPr>
        <p:txBody>
          <a:bodyPr anchorCtr="0" anchor="t" bIns="45700" lIns="91425" spcFirstLastPara="1" rIns="91425" wrap="square" tIns="45700">
            <a:spAutoFit/>
          </a:bodyPr>
          <a:lstStyle/>
          <a:p>
            <a:pPr indent="-279400" lvl="0" marL="4572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rial"/>
                <a:ea typeface="Arial"/>
                <a:cs typeface="Arial"/>
                <a:sym typeface="Arial"/>
              </a:rPr>
              <a:t>Check for normality of log LDL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Histogram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QQ plot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Shapiro-Wilk Test P&lt; 0.0001</a:t>
            </a:r>
            <a:endParaRPr b="0" i="0" sz="1400" u="none" cap="none" strike="noStrike">
              <a:solidFill>
                <a:srgbClr val="000000"/>
              </a:solidFill>
              <a:latin typeface="Arial"/>
              <a:ea typeface="Arial"/>
              <a:cs typeface="Arial"/>
              <a:sym typeface="Arial"/>
            </a:endParaRPr>
          </a:p>
        </p:txBody>
      </p:sp>
      <p:pic>
        <p:nvPicPr>
          <p:cNvPr id="320" name="Google Shape;320;p17"/>
          <p:cNvPicPr preferRelativeResize="0"/>
          <p:nvPr/>
        </p:nvPicPr>
        <p:blipFill rotWithShape="1">
          <a:blip r:embed="rId3">
            <a:alphaModFix/>
          </a:blip>
          <a:srcRect b="0" l="0" r="0" t="0"/>
          <a:stretch/>
        </p:blipFill>
        <p:spPr>
          <a:xfrm>
            <a:off x="152400" y="2802182"/>
            <a:ext cx="5212564" cy="3903417"/>
          </a:xfrm>
          <a:prstGeom prst="rect">
            <a:avLst/>
          </a:prstGeom>
          <a:noFill/>
          <a:ln>
            <a:noFill/>
          </a:ln>
        </p:spPr>
      </p:pic>
      <p:pic>
        <p:nvPicPr>
          <p:cNvPr id="321" name="Google Shape;321;p17"/>
          <p:cNvPicPr preferRelativeResize="0"/>
          <p:nvPr/>
        </p:nvPicPr>
        <p:blipFill rotWithShape="1">
          <a:blip r:embed="rId4">
            <a:alphaModFix/>
          </a:blip>
          <a:srcRect b="0" l="0" r="0" t="0"/>
          <a:stretch/>
        </p:blipFill>
        <p:spPr>
          <a:xfrm>
            <a:off x="6001531" y="2802175"/>
            <a:ext cx="5411920" cy="4055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8"/>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200"/>
              <a:buFont typeface="Arial"/>
              <a:buNone/>
            </a:pPr>
            <a:r>
              <a:rPr b="1" i="0" lang="en-US" sz="4300" u="none" cap="none" strike="noStrike">
                <a:solidFill>
                  <a:schemeClr val="lt1"/>
                </a:solidFill>
                <a:latin typeface="Tahoma"/>
                <a:ea typeface="Tahoma"/>
                <a:cs typeface="Tahoma"/>
                <a:sym typeface="Tahoma"/>
              </a:rPr>
              <a:t>Result_Second Model   </a:t>
            </a:r>
            <a:r>
              <a:rPr b="1" i="0" lang="en-US" sz="4200" u="none" cap="none" strike="noStrike">
                <a:solidFill>
                  <a:schemeClr val="lt1"/>
                </a:solidFill>
                <a:latin typeface="Arial"/>
                <a:ea typeface="Arial"/>
                <a:cs typeface="Arial"/>
                <a:sym typeface="Arial"/>
              </a:rPr>
              <a:t>            </a:t>
            </a:r>
            <a:r>
              <a:rPr b="1" i="0" lang="en-US" sz="2800" u="none" cap="none" strike="noStrike">
                <a:solidFill>
                  <a:schemeClr val="lt1"/>
                </a:solidFill>
                <a:latin typeface="Tahoma"/>
                <a:ea typeface="Tahoma"/>
                <a:cs typeface="Tahoma"/>
                <a:sym typeface="Tahoma"/>
              </a:rPr>
              <a:t>Residual Analysis</a:t>
            </a:r>
            <a:endParaRPr b="0" i="0" sz="1400" u="none" cap="none" strike="noStrike">
              <a:solidFill>
                <a:srgbClr val="000000"/>
              </a:solidFill>
              <a:latin typeface="Tahoma"/>
              <a:ea typeface="Tahoma"/>
              <a:cs typeface="Tahoma"/>
              <a:sym typeface="Tahoma"/>
            </a:endParaRPr>
          </a:p>
        </p:txBody>
      </p:sp>
      <p:sp>
        <p:nvSpPr>
          <p:cNvPr id="328" name="Google Shape;328;p18"/>
          <p:cNvSpPr txBox="1"/>
          <p:nvPr/>
        </p:nvSpPr>
        <p:spPr>
          <a:xfrm>
            <a:off x="-232470" y="2041227"/>
            <a:ext cx="5099500" cy="3108543"/>
          </a:xfrm>
          <a:prstGeom prst="rect">
            <a:avLst/>
          </a:prstGeom>
          <a:noFill/>
          <a:ln>
            <a:noFill/>
          </a:ln>
        </p:spPr>
        <p:txBody>
          <a:bodyPr anchorCtr="0" anchor="t" bIns="45700" lIns="91425" spcFirstLastPara="1" rIns="91425" wrap="square" tIns="45700">
            <a:spAutoFit/>
          </a:bodyPr>
          <a:lstStyle/>
          <a:p>
            <a:pPr indent="-457200" lvl="1" marL="9144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Check for linearity of residuals</a:t>
            </a:r>
            <a:endParaRPr b="0" i="0" sz="1400" u="none" cap="none" strike="noStrike">
              <a:solidFill>
                <a:srgbClr val="000000"/>
              </a:solidFill>
              <a:latin typeface="Arial"/>
              <a:ea typeface="Arial"/>
              <a:cs typeface="Arial"/>
              <a:sym typeface="Arial"/>
            </a:endParaRPr>
          </a:p>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457200" lvl="1" marL="9144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Check for constant variance of residuals</a:t>
            </a:r>
            <a:endParaRPr b="0" i="0" sz="1400" u="none" cap="none" strike="noStrike">
              <a:solidFill>
                <a:srgbClr val="000000"/>
              </a:solidFill>
              <a:latin typeface="Arial"/>
              <a:ea typeface="Arial"/>
              <a:cs typeface="Arial"/>
              <a:sym typeface="Arial"/>
            </a:endParaRPr>
          </a:p>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329" name="Google Shape;329;p18"/>
          <p:cNvPicPr preferRelativeResize="0"/>
          <p:nvPr/>
        </p:nvPicPr>
        <p:blipFill rotWithShape="1">
          <a:blip r:embed="rId3">
            <a:alphaModFix/>
          </a:blip>
          <a:srcRect b="0" l="0" r="0" t="0"/>
          <a:stretch/>
        </p:blipFill>
        <p:spPr>
          <a:xfrm>
            <a:off x="5019430" y="1354591"/>
            <a:ext cx="7020171" cy="5258652"/>
          </a:xfrm>
          <a:prstGeom prst="rect">
            <a:avLst/>
          </a:prstGeom>
          <a:noFill/>
          <a:ln>
            <a:noFill/>
          </a:ln>
        </p:spPr>
      </p:pic>
      <p:pic>
        <p:nvPicPr>
          <p:cNvPr id="330" name="Google Shape;330;p18"/>
          <p:cNvPicPr preferRelativeResize="0"/>
          <p:nvPr/>
        </p:nvPicPr>
        <p:blipFill rotWithShape="1">
          <a:blip r:embed="rId4">
            <a:alphaModFix/>
          </a:blip>
          <a:srcRect b="0" l="0" r="0" t="0"/>
          <a:stretch/>
        </p:blipFill>
        <p:spPr>
          <a:xfrm>
            <a:off x="7340812" y="3310125"/>
            <a:ext cx="1207113" cy="1109568"/>
          </a:xfrm>
          <a:prstGeom prst="rect">
            <a:avLst/>
          </a:prstGeom>
          <a:noFill/>
          <a:ln>
            <a:noFill/>
          </a:ln>
        </p:spPr>
      </p:pic>
      <p:pic>
        <p:nvPicPr>
          <p:cNvPr id="331" name="Google Shape;331;p18"/>
          <p:cNvPicPr preferRelativeResize="0"/>
          <p:nvPr/>
        </p:nvPicPr>
        <p:blipFill rotWithShape="1">
          <a:blip r:embed="rId4">
            <a:alphaModFix/>
          </a:blip>
          <a:srcRect b="0" l="0" r="0" t="0"/>
          <a:stretch/>
        </p:blipFill>
        <p:spPr>
          <a:xfrm>
            <a:off x="9085612" y="3276738"/>
            <a:ext cx="1207113" cy="11095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9"/>
          <p:cNvSpPr txBox="1"/>
          <p:nvPr/>
        </p:nvSpPr>
        <p:spPr>
          <a:xfrm>
            <a:off x="348342" y="-123372"/>
            <a:ext cx="11843658"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200"/>
              <a:buFont typeface="Arial"/>
              <a:buNone/>
            </a:pPr>
            <a:r>
              <a:rPr b="1" i="0" lang="en-US" sz="4300" u="none" cap="none" strike="noStrike">
                <a:solidFill>
                  <a:schemeClr val="lt1"/>
                </a:solidFill>
                <a:latin typeface="Tahoma"/>
                <a:ea typeface="Tahoma"/>
                <a:cs typeface="Tahoma"/>
                <a:sym typeface="Tahoma"/>
              </a:rPr>
              <a:t>Result_Second Model             </a:t>
            </a:r>
            <a:r>
              <a:rPr b="1" i="0" lang="en-US" sz="2700" u="none" cap="none" strike="noStrike">
                <a:solidFill>
                  <a:schemeClr val="lt1"/>
                </a:solidFill>
                <a:latin typeface="Tahoma"/>
                <a:ea typeface="Tahoma"/>
                <a:cs typeface="Tahoma"/>
                <a:sym typeface="Tahoma"/>
              </a:rPr>
              <a:t>Residual Analysis</a:t>
            </a:r>
            <a:endParaRPr b="0" i="0" sz="900" u="none" cap="none" strike="noStrike">
              <a:solidFill>
                <a:srgbClr val="000000"/>
              </a:solidFill>
              <a:latin typeface="Tahoma"/>
              <a:ea typeface="Tahoma"/>
              <a:cs typeface="Tahoma"/>
              <a:sym typeface="Tahoma"/>
            </a:endParaRPr>
          </a:p>
        </p:txBody>
      </p:sp>
      <p:pic>
        <p:nvPicPr>
          <p:cNvPr id="338" name="Google Shape;338;p19"/>
          <p:cNvPicPr preferRelativeResize="0"/>
          <p:nvPr/>
        </p:nvPicPr>
        <p:blipFill rotWithShape="1">
          <a:blip r:embed="rId3">
            <a:alphaModFix/>
          </a:blip>
          <a:srcRect b="0" l="0" r="0" t="0"/>
          <a:stretch/>
        </p:blipFill>
        <p:spPr>
          <a:xfrm>
            <a:off x="33251" y="1677057"/>
            <a:ext cx="6035039" cy="5077645"/>
          </a:xfrm>
          <a:prstGeom prst="rect">
            <a:avLst/>
          </a:prstGeom>
          <a:noFill/>
          <a:ln>
            <a:noFill/>
          </a:ln>
        </p:spPr>
      </p:pic>
      <p:pic>
        <p:nvPicPr>
          <p:cNvPr id="339" name="Google Shape;339;p19"/>
          <p:cNvPicPr preferRelativeResize="0"/>
          <p:nvPr/>
        </p:nvPicPr>
        <p:blipFill rotWithShape="1">
          <a:blip r:embed="rId4">
            <a:alphaModFix/>
          </a:blip>
          <a:srcRect b="0" l="0" r="0" t="0"/>
          <a:stretch/>
        </p:blipFill>
        <p:spPr>
          <a:xfrm>
            <a:off x="6151420" y="1677057"/>
            <a:ext cx="5990706" cy="5077645"/>
          </a:xfrm>
          <a:prstGeom prst="rect">
            <a:avLst/>
          </a:prstGeom>
          <a:noFill/>
          <a:ln>
            <a:noFill/>
          </a:ln>
        </p:spPr>
      </p:pic>
      <p:pic>
        <p:nvPicPr>
          <p:cNvPr id="340" name="Google Shape;340;p19"/>
          <p:cNvPicPr preferRelativeResize="0"/>
          <p:nvPr/>
        </p:nvPicPr>
        <p:blipFill rotWithShape="1">
          <a:blip r:embed="rId5">
            <a:alphaModFix/>
          </a:blip>
          <a:srcRect b="0" l="0" r="0" t="0"/>
          <a:stretch/>
        </p:blipFill>
        <p:spPr>
          <a:xfrm>
            <a:off x="1211708" y="2767575"/>
            <a:ext cx="225572" cy="225572"/>
          </a:xfrm>
          <a:prstGeom prst="rect">
            <a:avLst/>
          </a:prstGeom>
          <a:noFill/>
          <a:ln>
            <a:noFill/>
          </a:ln>
        </p:spPr>
      </p:pic>
      <p:pic>
        <p:nvPicPr>
          <p:cNvPr id="341" name="Google Shape;341;p19"/>
          <p:cNvPicPr preferRelativeResize="0"/>
          <p:nvPr/>
        </p:nvPicPr>
        <p:blipFill rotWithShape="1">
          <a:blip r:embed="rId5">
            <a:alphaModFix/>
          </a:blip>
          <a:srcRect b="0" l="0" r="0" t="0"/>
          <a:stretch/>
        </p:blipFill>
        <p:spPr>
          <a:xfrm>
            <a:off x="7346503" y="2085930"/>
            <a:ext cx="225572" cy="225572"/>
          </a:xfrm>
          <a:prstGeom prst="rect">
            <a:avLst/>
          </a:prstGeom>
          <a:noFill/>
          <a:ln>
            <a:noFill/>
          </a:ln>
        </p:spPr>
      </p:pic>
      <p:sp>
        <p:nvSpPr>
          <p:cNvPr id="342" name="Google Shape;342;p19"/>
          <p:cNvSpPr txBox="1"/>
          <p:nvPr/>
        </p:nvSpPr>
        <p:spPr>
          <a:xfrm>
            <a:off x="631766" y="1069191"/>
            <a:ext cx="9809019" cy="553957"/>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Check for constant variance of residuals and outliers </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txBox="1"/>
          <p:nvPr>
            <p:ph type="title"/>
          </p:nvPr>
        </p:nvSpPr>
        <p:spPr>
          <a:xfrm>
            <a:off x="304800" y="-65323"/>
            <a:ext cx="10515600" cy="1091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sz="4300">
                <a:solidFill>
                  <a:schemeClr val="lt1"/>
                </a:solidFill>
                <a:latin typeface="Tahoma"/>
                <a:ea typeface="Tahoma"/>
                <a:cs typeface="Tahoma"/>
                <a:sym typeface="Tahoma"/>
              </a:rPr>
              <a:t>Background</a:t>
            </a:r>
            <a:endParaRPr sz="4300">
              <a:latin typeface="Tahoma"/>
              <a:ea typeface="Tahoma"/>
              <a:cs typeface="Tahoma"/>
              <a:sym typeface="Tahoma"/>
            </a:endParaRPr>
          </a:p>
        </p:txBody>
      </p:sp>
      <p:sp>
        <p:nvSpPr>
          <p:cNvPr id="173" name="Google Shape;173;p2"/>
          <p:cNvSpPr txBox="1"/>
          <p:nvPr>
            <p:ph idx="1" type="body"/>
          </p:nvPr>
        </p:nvSpPr>
        <p:spPr>
          <a:xfrm>
            <a:off x="542536" y="965775"/>
            <a:ext cx="11488500" cy="5715600"/>
          </a:xfrm>
          <a:prstGeom prst="rect">
            <a:avLst/>
          </a:prstGeom>
          <a:noFill/>
          <a:ln>
            <a:noFill/>
          </a:ln>
        </p:spPr>
        <p:txBody>
          <a:bodyPr anchorCtr="0" anchor="t" bIns="45700" lIns="91425" spcFirstLastPara="1" rIns="91425" wrap="square" tIns="45700">
            <a:normAutofit/>
          </a:bodyPr>
          <a:lstStyle/>
          <a:p>
            <a:pPr indent="-212090" lvl="0" marL="228600" rtl="0" algn="l">
              <a:lnSpc>
                <a:spcPct val="115000"/>
              </a:lnSpc>
              <a:spcBef>
                <a:spcPts val="0"/>
              </a:spcBef>
              <a:spcAft>
                <a:spcPts val="0"/>
              </a:spcAft>
              <a:buClr>
                <a:srgbClr val="3A3838"/>
              </a:buClr>
              <a:buSzPts val="2400"/>
              <a:buFont typeface="Tahoma"/>
              <a:buChar char="•"/>
            </a:pPr>
            <a:r>
              <a:rPr b="1" lang="en-US" sz="2400">
                <a:latin typeface="Tahoma"/>
                <a:ea typeface="Tahoma"/>
                <a:cs typeface="Tahoma"/>
                <a:sym typeface="Tahoma"/>
              </a:rPr>
              <a:t>Dataset</a:t>
            </a:r>
            <a:endParaRPr b="1" sz="2400">
              <a:latin typeface="Tahoma"/>
              <a:ea typeface="Tahoma"/>
              <a:cs typeface="Tahoma"/>
              <a:sym typeface="Tahoma"/>
            </a:endParaRPr>
          </a:p>
          <a:p>
            <a:pPr indent="0" lvl="0" marL="457200" rtl="0" algn="l">
              <a:lnSpc>
                <a:spcPct val="115000"/>
              </a:lnSpc>
              <a:spcBef>
                <a:spcPts val="500"/>
              </a:spcBef>
              <a:spcAft>
                <a:spcPts val="0"/>
              </a:spcAft>
              <a:buSzPts val="1800"/>
              <a:buNone/>
            </a:pPr>
            <a:r>
              <a:rPr lang="en-US" sz="2200">
                <a:solidFill>
                  <a:schemeClr val="dk1"/>
                </a:solidFill>
                <a:highlight>
                  <a:schemeClr val="lt1"/>
                </a:highlight>
                <a:latin typeface="Roboto"/>
                <a:ea typeface="Roboto"/>
                <a:cs typeface="Roboto"/>
                <a:sym typeface="Roboto"/>
              </a:rPr>
              <a:t>The Heart and Estrogen/progestin Replacement Study (</a:t>
            </a:r>
            <a:r>
              <a:rPr lang="en-US" sz="2200">
                <a:solidFill>
                  <a:srgbClr val="000000"/>
                </a:solidFill>
                <a:latin typeface="Roboto"/>
                <a:ea typeface="Roboto"/>
                <a:cs typeface="Roboto"/>
                <a:sym typeface="Roboto"/>
              </a:rPr>
              <a:t>HERS)</a:t>
            </a:r>
            <a:r>
              <a:rPr lang="en-US" sz="2200">
                <a:solidFill>
                  <a:srgbClr val="000000"/>
                </a:solidFill>
                <a:latin typeface="Tahoma"/>
                <a:ea typeface="Tahoma"/>
                <a:cs typeface="Tahoma"/>
                <a:sym typeface="Tahoma"/>
              </a:rPr>
              <a:t> clinical trial of hormone therapy in postmenopausal women (Hulley et al, JAMA 1998).</a:t>
            </a:r>
            <a:r>
              <a:rPr lang="en-US" sz="2200">
                <a:solidFill>
                  <a:srgbClr val="000000"/>
                </a:solidFill>
                <a:highlight>
                  <a:schemeClr val="lt1"/>
                </a:highlight>
                <a:latin typeface="Roboto"/>
                <a:ea typeface="Roboto"/>
                <a:cs typeface="Roboto"/>
                <a:sym typeface="Roboto"/>
              </a:rPr>
              <a:t> </a:t>
            </a:r>
            <a:endParaRPr sz="2200">
              <a:solidFill>
                <a:srgbClr val="000000"/>
              </a:solidFill>
              <a:highlight>
                <a:schemeClr val="lt1"/>
              </a:highlight>
              <a:latin typeface="Roboto"/>
              <a:ea typeface="Roboto"/>
              <a:cs typeface="Roboto"/>
              <a:sym typeface="Roboto"/>
            </a:endParaRPr>
          </a:p>
          <a:p>
            <a:pPr indent="-212090" lvl="0" marL="228600" rtl="0" algn="l">
              <a:lnSpc>
                <a:spcPct val="115000"/>
              </a:lnSpc>
              <a:spcBef>
                <a:spcPts val="1000"/>
              </a:spcBef>
              <a:spcAft>
                <a:spcPts val="0"/>
              </a:spcAft>
              <a:buClr>
                <a:srgbClr val="3A3838"/>
              </a:buClr>
              <a:buSzPts val="2400"/>
              <a:buFont typeface="Tahoma"/>
              <a:buChar char="•"/>
            </a:pPr>
            <a:r>
              <a:rPr b="1" lang="en-US" sz="2400">
                <a:latin typeface="Tahoma"/>
                <a:ea typeface="Tahoma"/>
                <a:cs typeface="Tahoma"/>
                <a:sym typeface="Tahoma"/>
              </a:rPr>
              <a:t>Research Question</a:t>
            </a:r>
            <a:endParaRPr b="1" sz="2400">
              <a:latin typeface="Tahoma"/>
              <a:ea typeface="Tahoma"/>
              <a:cs typeface="Tahoma"/>
              <a:sym typeface="Tahoma"/>
            </a:endParaRPr>
          </a:p>
          <a:p>
            <a:pPr indent="0" lvl="0" marL="457200" rtl="0" algn="l">
              <a:lnSpc>
                <a:spcPct val="115000"/>
              </a:lnSpc>
              <a:spcBef>
                <a:spcPts val="1000"/>
              </a:spcBef>
              <a:spcAft>
                <a:spcPts val="0"/>
              </a:spcAft>
              <a:buSzPts val="1800"/>
              <a:buNone/>
            </a:pPr>
            <a:r>
              <a:rPr lang="en-US" sz="2200">
                <a:solidFill>
                  <a:srgbClr val="000000"/>
                </a:solidFill>
                <a:latin typeface="Tahoma"/>
                <a:ea typeface="Tahoma"/>
                <a:cs typeface="Tahoma"/>
                <a:sym typeface="Tahoma"/>
              </a:rPr>
              <a:t>What are the predictors of LDL cholesterol levels among postmenopausal women in HERS clinical trial?</a:t>
            </a:r>
            <a:endParaRPr sz="2200">
              <a:solidFill>
                <a:srgbClr val="000000"/>
              </a:solidFill>
              <a:latin typeface="Tahoma"/>
              <a:ea typeface="Tahoma"/>
              <a:cs typeface="Tahoma"/>
              <a:sym typeface="Tahoma"/>
            </a:endParaRPr>
          </a:p>
          <a:p>
            <a:pPr indent="-220980" lvl="0" marL="228600" rtl="0" algn="l">
              <a:lnSpc>
                <a:spcPct val="115000"/>
              </a:lnSpc>
              <a:spcBef>
                <a:spcPts val="1000"/>
              </a:spcBef>
              <a:spcAft>
                <a:spcPts val="0"/>
              </a:spcAft>
              <a:buClr>
                <a:srgbClr val="3A3838"/>
              </a:buClr>
              <a:buSzPts val="2400"/>
              <a:buFont typeface="Tahoma"/>
              <a:buChar char="•"/>
            </a:pPr>
            <a:r>
              <a:rPr b="1" lang="en-US" sz="2400">
                <a:solidFill>
                  <a:schemeClr val="dk1"/>
                </a:solidFill>
                <a:highlight>
                  <a:schemeClr val="lt1"/>
                </a:highlight>
                <a:latin typeface="Roboto"/>
                <a:ea typeface="Roboto"/>
                <a:cs typeface="Roboto"/>
                <a:sym typeface="Roboto"/>
              </a:rPr>
              <a:t>Outcome Variable</a:t>
            </a:r>
            <a:r>
              <a:rPr lang="en-US" sz="2400">
                <a:solidFill>
                  <a:schemeClr val="dk1"/>
                </a:solidFill>
                <a:highlight>
                  <a:schemeClr val="lt1"/>
                </a:highlight>
                <a:latin typeface="Roboto"/>
                <a:ea typeface="Roboto"/>
                <a:cs typeface="Roboto"/>
                <a:sym typeface="Roboto"/>
              </a:rPr>
              <a:t>  </a:t>
            </a:r>
            <a:r>
              <a:rPr lang="en-US" sz="2400">
                <a:solidFill>
                  <a:schemeClr val="dk1"/>
                </a:solidFill>
                <a:highlight>
                  <a:schemeClr val="lt1"/>
                </a:highlight>
                <a:latin typeface="Tahoma"/>
                <a:ea typeface="Tahoma"/>
                <a:cs typeface="Tahoma"/>
                <a:sym typeface="Tahoma"/>
              </a:rPr>
              <a:t>  </a:t>
            </a:r>
            <a:r>
              <a:rPr lang="en-US" sz="2000">
                <a:solidFill>
                  <a:schemeClr val="dk1"/>
                </a:solidFill>
                <a:highlight>
                  <a:schemeClr val="lt1"/>
                </a:highlight>
                <a:latin typeface="Tahoma"/>
                <a:ea typeface="Tahoma"/>
                <a:cs typeface="Tahoma"/>
                <a:sym typeface="Tahoma"/>
              </a:rPr>
              <a:t>Low Density Lipoprotein (LDL)</a:t>
            </a:r>
            <a:endParaRPr sz="2000">
              <a:solidFill>
                <a:schemeClr val="dk1"/>
              </a:solidFill>
              <a:highlight>
                <a:schemeClr val="lt1"/>
              </a:highlight>
              <a:latin typeface="Tahoma"/>
              <a:ea typeface="Tahoma"/>
              <a:cs typeface="Tahoma"/>
              <a:sym typeface="Tahoma"/>
            </a:endParaRPr>
          </a:p>
          <a:p>
            <a:pPr indent="-220980" lvl="0" marL="228600" rtl="0" algn="l">
              <a:lnSpc>
                <a:spcPct val="115000"/>
              </a:lnSpc>
              <a:spcBef>
                <a:spcPts val="1000"/>
              </a:spcBef>
              <a:spcAft>
                <a:spcPts val="0"/>
              </a:spcAft>
              <a:buClr>
                <a:srgbClr val="3A3838"/>
              </a:buClr>
              <a:buSzPts val="2400"/>
              <a:buFont typeface="Tahoma"/>
              <a:buChar char="•"/>
            </a:pPr>
            <a:r>
              <a:rPr b="1" lang="en-US" sz="2400">
                <a:latin typeface="Tahoma"/>
                <a:ea typeface="Tahoma"/>
                <a:cs typeface="Tahoma"/>
                <a:sym typeface="Tahoma"/>
              </a:rPr>
              <a:t>Potential Factors</a:t>
            </a:r>
            <a:endParaRPr b="1" sz="2400">
              <a:latin typeface="Tahoma"/>
              <a:ea typeface="Tahoma"/>
              <a:cs typeface="Tahoma"/>
              <a:sym typeface="Tahoma"/>
            </a:endParaRPr>
          </a:p>
          <a:p>
            <a:pPr indent="-104140" lvl="0" marL="228600" rtl="0" algn="l">
              <a:lnSpc>
                <a:spcPct val="70000"/>
              </a:lnSpc>
              <a:spcBef>
                <a:spcPts val="1000"/>
              </a:spcBef>
              <a:spcAft>
                <a:spcPts val="0"/>
              </a:spcAft>
              <a:buClr>
                <a:srgbClr val="3A3838"/>
              </a:buClr>
              <a:buSzPts val="1960"/>
              <a:buNone/>
            </a:pPr>
            <a:r>
              <a:t/>
            </a:r>
            <a:endParaRPr sz="2400"/>
          </a:p>
        </p:txBody>
      </p:sp>
      <p:sp>
        <p:nvSpPr>
          <p:cNvPr id="174" name="Google Shape;174;p2"/>
          <p:cNvSpPr/>
          <p:nvPr/>
        </p:nvSpPr>
        <p:spPr>
          <a:xfrm>
            <a:off x="129576" y="4956842"/>
            <a:ext cx="6544500" cy="1894500"/>
          </a:xfrm>
          <a:prstGeom prst="rect">
            <a:avLst/>
          </a:prstGeom>
          <a:noFill/>
          <a:ln>
            <a:noFill/>
          </a:ln>
        </p:spPr>
        <p:txBody>
          <a:bodyPr anchorCtr="0" anchor="t" bIns="45700" lIns="91425" spcFirstLastPara="1" rIns="91425" wrap="square" tIns="45700">
            <a:spAutoFit/>
          </a:bodyPr>
          <a:lstStyle/>
          <a:p>
            <a:pPr indent="-4572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Diastolic blood pressure (DBP)</a:t>
            </a:r>
            <a:endParaRPr b="0" i="0" sz="2000" u="none" cap="none" strike="noStrike">
              <a:solidFill>
                <a:srgbClr val="000000"/>
              </a:solidFill>
              <a:latin typeface="Tahoma"/>
              <a:ea typeface="Tahoma"/>
              <a:cs typeface="Tahoma"/>
              <a:sym typeface="Tahoma"/>
            </a:endParaRPr>
          </a:p>
          <a:p>
            <a:pPr indent="-4572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Systolic blood pressure (SBP)</a:t>
            </a:r>
            <a:endParaRPr b="0" i="0" sz="2000" u="none" cap="none" strike="noStrike">
              <a:solidFill>
                <a:srgbClr val="000000"/>
              </a:solidFill>
              <a:latin typeface="Tahoma"/>
              <a:ea typeface="Tahoma"/>
              <a:cs typeface="Tahoma"/>
              <a:sym typeface="Tahoma"/>
            </a:endParaRPr>
          </a:p>
          <a:p>
            <a:pPr indent="-4572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Age in years</a:t>
            </a:r>
            <a:endParaRPr b="0" i="0" sz="2000" u="none" cap="none" strike="noStrike">
              <a:solidFill>
                <a:srgbClr val="000000"/>
              </a:solidFill>
              <a:latin typeface="Tahoma"/>
              <a:ea typeface="Tahoma"/>
              <a:cs typeface="Tahoma"/>
              <a:sym typeface="Tahoma"/>
            </a:endParaRPr>
          </a:p>
          <a:p>
            <a:pPr indent="-4572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triglycerides (TG)</a:t>
            </a:r>
            <a:endParaRPr b="0" i="0" sz="2000" u="none" cap="none" strike="noStrike">
              <a:solidFill>
                <a:srgbClr val="000000"/>
              </a:solidFill>
              <a:latin typeface="Tahoma"/>
              <a:ea typeface="Tahoma"/>
              <a:cs typeface="Tahoma"/>
              <a:sym typeface="Tahoma"/>
            </a:endParaRPr>
          </a:p>
          <a:p>
            <a:pPr indent="-4572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Body mass Index (BMI)</a:t>
            </a:r>
            <a:endParaRPr b="0" i="0" sz="2000" u="none" cap="none" strike="noStrike">
              <a:solidFill>
                <a:srgbClr val="000000"/>
              </a:solidFill>
              <a:latin typeface="Tahoma"/>
              <a:ea typeface="Tahoma"/>
              <a:cs typeface="Tahoma"/>
              <a:sym typeface="Tahoma"/>
            </a:endParaRPr>
          </a:p>
          <a:p>
            <a:pPr indent="-330200" lvl="2" marL="13716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2" marL="13716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2" marL="9144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75" name="Google Shape;175;p2"/>
          <p:cNvSpPr txBox="1"/>
          <p:nvPr/>
        </p:nvSpPr>
        <p:spPr>
          <a:xfrm>
            <a:off x="4312358" y="4350360"/>
            <a:ext cx="7733700" cy="22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556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High density lipoprotein cholesterol (HDL)</a:t>
            </a:r>
            <a:endParaRPr b="0" i="0" sz="2000" u="none" cap="none" strike="noStrike">
              <a:solidFill>
                <a:schemeClr val="dk1"/>
              </a:solidFill>
              <a:latin typeface="Tahoma"/>
              <a:ea typeface="Tahoma"/>
              <a:cs typeface="Tahoma"/>
              <a:sym typeface="Tahoma"/>
            </a:endParaRPr>
          </a:p>
          <a:p>
            <a:pPr indent="-3556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Glucose level</a:t>
            </a:r>
            <a:endParaRPr b="0" i="0" sz="2000" u="none" cap="none" strike="noStrike">
              <a:solidFill>
                <a:schemeClr val="dk1"/>
              </a:solidFill>
              <a:latin typeface="Calibri"/>
              <a:ea typeface="Calibri"/>
              <a:cs typeface="Calibri"/>
              <a:sym typeface="Calibri"/>
            </a:endParaRPr>
          </a:p>
          <a:p>
            <a:pPr indent="-3556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Smoking  (Yes=1 No=0 )</a:t>
            </a:r>
            <a:endParaRPr b="0" i="0" sz="2000" u="none" cap="none" strike="noStrike">
              <a:solidFill>
                <a:schemeClr val="dk1"/>
              </a:solidFill>
              <a:latin typeface="Tahoma"/>
              <a:ea typeface="Tahoma"/>
              <a:cs typeface="Tahoma"/>
              <a:sym typeface="Tahoma"/>
            </a:endParaRPr>
          </a:p>
          <a:p>
            <a:pPr indent="-355600" lvl="2" marL="1371600" marR="0" rtl="0" algn="l">
              <a:lnSpc>
                <a:spcPct val="100000"/>
              </a:lnSpc>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Race-ethnicity  (1 Caucasian; 2 African-American; 3 others)</a:t>
            </a:r>
            <a:endParaRPr b="0" i="0" sz="2000" u="none" cap="none" strike="noStrik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200"/>
              <a:buFont typeface="Arial"/>
              <a:buNone/>
            </a:pPr>
            <a:r>
              <a:rPr b="1" i="0" lang="en-US" sz="4300" u="none" cap="none" strike="noStrike">
                <a:solidFill>
                  <a:schemeClr val="lt1"/>
                </a:solidFill>
                <a:latin typeface="Tahoma"/>
                <a:ea typeface="Tahoma"/>
                <a:cs typeface="Tahoma"/>
                <a:sym typeface="Tahoma"/>
              </a:rPr>
              <a:t>Result_Second Model </a:t>
            </a:r>
            <a:r>
              <a:rPr b="1" i="0" lang="en-US" sz="42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Residual Analysis</a:t>
            </a:r>
            <a:endParaRPr b="0" i="0" sz="900" u="none" cap="none" strike="noStrike">
              <a:solidFill>
                <a:srgbClr val="000000"/>
              </a:solidFill>
              <a:latin typeface="Tahoma"/>
              <a:ea typeface="Tahoma"/>
              <a:cs typeface="Tahoma"/>
              <a:sym typeface="Tahoma"/>
            </a:endParaRPr>
          </a:p>
        </p:txBody>
      </p:sp>
      <p:sp>
        <p:nvSpPr>
          <p:cNvPr id="349" name="Google Shape;349;p20"/>
          <p:cNvSpPr txBox="1"/>
          <p:nvPr/>
        </p:nvSpPr>
        <p:spPr>
          <a:xfrm>
            <a:off x="808869" y="618457"/>
            <a:ext cx="5099500" cy="2031325"/>
          </a:xfrm>
          <a:prstGeom prst="rect">
            <a:avLst/>
          </a:prstGeom>
          <a:noFill/>
          <a:ln>
            <a:noFill/>
          </a:ln>
        </p:spPr>
        <p:txBody>
          <a:bodyPr anchorCtr="0" anchor="t" bIns="45700" lIns="91425" spcFirstLastPara="1" rIns="91425" wrap="square" tIns="45700">
            <a:spAutoFit/>
          </a:bodyPr>
          <a:lstStyle/>
          <a:p>
            <a:pPr indent="-279400" lvl="1" marL="9144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rial"/>
                <a:ea typeface="Arial"/>
                <a:cs typeface="Arial"/>
                <a:sym typeface="Arial"/>
              </a:rPr>
              <a:t>Check for normality of residuals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Histogram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QQ plot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Shapiro-Wilk Test P&lt; 0.0001</a:t>
            </a:r>
            <a:endParaRPr b="0" i="0" sz="1400" u="none" cap="none" strike="noStrike">
              <a:solidFill>
                <a:srgbClr val="000000"/>
              </a:solidFill>
              <a:latin typeface="Arial"/>
              <a:ea typeface="Arial"/>
              <a:cs typeface="Arial"/>
              <a:sym typeface="Arial"/>
            </a:endParaRPr>
          </a:p>
        </p:txBody>
      </p:sp>
      <p:pic>
        <p:nvPicPr>
          <p:cNvPr id="350" name="Google Shape;350;p20"/>
          <p:cNvPicPr preferRelativeResize="0"/>
          <p:nvPr/>
        </p:nvPicPr>
        <p:blipFill rotWithShape="1">
          <a:blip r:embed="rId3">
            <a:alphaModFix/>
          </a:blip>
          <a:srcRect b="0" l="0" r="0" t="0"/>
          <a:stretch/>
        </p:blipFill>
        <p:spPr>
          <a:xfrm>
            <a:off x="348350" y="2569125"/>
            <a:ext cx="5532551" cy="4136475"/>
          </a:xfrm>
          <a:prstGeom prst="rect">
            <a:avLst/>
          </a:prstGeom>
          <a:noFill/>
          <a:ln>
            <a:noFill/>
          </a:ln>
        </p:spPr>
      </p:pic>
      <p:pic>
        <p:nvPicPr>
          <p:cNvPr id="351" name="Google Shape;351;p20"/>
          <p:cNvPicPr preferRelativeResize="0"/>
          <p:nvPr/>
        </p:nvPicPr>
        <p:blipFill rotWithShape="1">
          <a:blip r:embed="rId4">
            <a:alphaModFix/>
          </a:blip>
          <a:srcRect b="0" l="0" r="0" t="0"/>
          <a:stretch/>
        </p:blipFill>
        <p:spPr>
          <a:xfrm>
            <a:off x="6096000" y="2565839"/>
            <a:ext cx="5532550" cy="41430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1"/>
          <p:cNvSpPr txBox="1"/>
          <p:nvPr>
            <p:ph type="title"/>
          </p:nvPr>
        </p:nvSpPr>
        <p:spPr>
          <a:xfrm>
            <a:off x="348342" y="906885"/>
            <a:ext cx="11016916" cy="8737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latin typeface="Tahoma"/>
                <a:ea typeface="Tahoma"/>
                <a:cs typeface="Tahoma"/>
                <a:sym typeface="Tahoma"/>
              </a:rPr>
              <a:t>Assessing the second model with log LDL</a:t>
            </a:r>
            <a:endParaRPr>
              <a:latin typeface="Tahoma"/>
              <a:ea typeface="Tahoma"/>
              <a:cs typeface="Tahoma"/>
              <a:sym typeface="Tahoma"/>
            </a:endParaRPr>
          </a:p>
        </p:txBody>
      </p:sp>
      <p:sp>
        <p:nvSpPr>
          <p:cNvPr id="358" name="Google Shape;358;p21"/>
          <p:cNvSpPr/>
          <p:nvPr/>
        </p:nvSpPr>
        <p:spPr>
          <a:xfrm>
            <a:off x="3396254" y="3167390"/>
            <a:ext cx="53994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Result                                       </a:t>
            </a:r>
            <a:r>
              <a:rPr b="1" i="0" lang="en-US" sz="2800" u="none" cap="none" strike="noStrike">
                <a:solidFill>
                  <a:schemeClr val="lt1"/>
                </a:solidFill>
                <a:latin typeface="Calibri"/>
                <a:ea typeface="Calibri"/>
                <a:cs typeface="Calibri"/>
                <a:sym typeface="Calibri"/>
              </a:rPr>
              <a:t>Residual Analysis</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3396254" y="3167390"/>
            <a:ext cx="53994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Calibri"/>
                <a:ea typeface="Calibri"/>
                <a:cs typeface="Calibri"/>
                <a:sym typeface="Calibri"/>
              </a:rPr>
              <a:t>Result                                       </a:t>
            </a:r>
            <a:r>
              <a:rPr b="1" i="0" lang="en-US" sz="2800" u="none" cap="none" strike="noStrike">
                <a:solidFill>
                  <a:srgbClr val="FFFFFF"/>
                </a:solidFill>
                <a:latin typeface="Calibri"/>
                <a:ea typeface="Calibri"/>
                <a:cs typeface="Calibri"/>
                <a:sym typeface="Calibri"/>
              </a:rPr>
              <a:t>Residual Analysis</a:t>
            </a:r>
            <a:endParaRPr b="0" i="0" sz="1400" u="none" cap="none" strike="noStrike">
              <a:solidFill>
                <a:srgbClr val="000000"/>
              </a:solidFill>
              <a:latin typeface="Arial"/>
              <a:ea typeface="Arial"/>
              <a:cs typeface="Arial"/>
              <a:sym typeface="Arial"/>
            </a:endParaRPr>
          </a:p>
        </p:txBody>
      </p:sp>
      <p:sp>
        <p:nvSpPr>
          <p:cNvPr id="360" name="Google Shape;360;p21"/>
          <p:cNvSpPr/>
          <p:nvPr/>
        </p:nvSpPr>
        <p:spPr>
          <a:xfrm>
            <a:off x="5680758" y="3244334"/>
            <a:ext cx="8304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Result </a:t>
            </a:r>
            <a:endParaRPr b="0" i="0" sz="1800" u="none" cap="none" strike="noStrike">
              <a:solidFill>
                <a:schemeClr val="dk1"/>
              </a:solidFill>
              <a:latin typeface="Calibri"/>
              <a:ea typeface="Calibri"/>
              <a:cs typeface="Calibri"/>
              <a:sym typeface="Calibri"/>
            </a:endParaRPr>
          </a:p>
        </p:txBody>
      </p:sp>
      <p:sp>
        <p:nvSpPr>
          <p:cNvPr id="361" name="Google Shape;361;p21"/>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     </a:t>
            </a:r>
            <a:r>
              <a:rPr b="1" i="0" lang="en-US" sz="44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Transformation on LDL</a:t>
            </a:r>
            <a:endParaRPr b="1" i="0" sz="2700" u="none" cap="none" strike="noStrike">
              <a:solidFill>
                <a:schemeClr val="lt1"/>
              </a:solidFill>
              <a:latin typeface="Tahoma"/>
              <a:ea typeface="Tahoma"/>
              <a:cs typeface="Tahoma"/>
              <a:sym typeface="Tahoma"/>
            </a:endParaRPr>
          </a:p>
        </p:txBody>
      </p:sp>
      <p:graphicFrame>
        <p:nvGraphicFramePr>
          <p:cNvPr id="362" name="Google Shape;362;p21"/>
          <p:cNvGraphicFramePr/>
          <p:nvPr/>
        </p:nvGraphicFramePr>
        <p:xfrm>
          <a:off x="5069305" y="2037341"/>
          <a:ext cx="3000000" cy="3000000"/>
        </p:xfrm>
        <a:graphic>
          <a:graphicData uri="http://schemas.openxmlformats.org/drawingml/2006/table">
            <a:tbl>
              <a:tblPr>
                <a:noFill/>
                <a:tableStyleId>{FDBAD7F4-E478-4982-B890-93BDBB81D79D}</a:tableStyleId>
              </a:tblPr>
              <a:tblGrid>
                <a:gridCol w="793575"/>
                <a:gridCol w="2279875"/>
                <a:gridCol w="314475"/>
                <a:gridCol w="861825"/>
                <a:gridCol w="811375"/>
                <a:gridCol w="605200"/>
                <a:gridCol w="572575"/>
                <a:gridCol w="739450"/>
              </a:tblGrid>
              <a:tr h="319700">
                <a:tc gridSpan="8">
                  <a:txBody>
                    <a:bodyPr/>
                    <a:lstStyle/>
                    <a:p>
                      <a:pPr indent="0" lvl="0" marL="0" marR="0" rtl="0" algn="ct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Parameter Estimates</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hMerge="1"/>
                <a:tc hMerge="1"/>
                <a:tc hMerge="1"/>
                <a:tc hMerge="1"/>
                <a:tc hMerge="1"/>
                <a:tc hMerge="1"/>
                <a:tc hMerge="1"/>
              </a:tr>
              <a:tr h="6394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Variable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Label</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Parameter</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Estimate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Standard</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Error</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t Value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Pr &gt; |t|</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Variance</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Inflation</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Intercept</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Intercept</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4.79922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0.10085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47.59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DBP</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Diastolic blood pressure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0.00264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0.00076400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3.45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1.53810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SBP</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Systolic blood pressure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-0.00022338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0.00039030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-0.57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0.5672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1.53965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age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-0.00067061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0.00099609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-0.67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0.5009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1.21419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TG</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triglycerides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0.00024957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0.00010467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2.38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0.0172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1.21961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BMI</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Body mass Index</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0.00187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0.00118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1.58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0.1135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1.17550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HDL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High density lipoprotein cholesterol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-0.00009730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0.00049884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0.8454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1.23763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glucose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Glucose level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-0.00037369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0.00017906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-2.09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0.0370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1.12911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smoking</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Smoking Yes=1 No=0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0.02158</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0.01897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1.14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0.2554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1.07812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caucasian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caucasian 1=caucasian 0=others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-0.02893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0.03179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-0.91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0.3629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2.86576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970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african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l">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african 1=african 0=others</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-0.01627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0.03771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-0.43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0.6662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2.80730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363" name="Google Shape;363;p21"/>
          <p:cNvGraphicFramePr/>
          <p:nvPr/>
        </p:nvGraphicFramePr>
        <p:xfrm>
          <a:off x="722836" y="2445668"/>
          <a:ext cx="3000000" cy="3000000"/>
        </p:xfrm>
        <a:graphic>
          <a:graphicData uri="http://schemas.openxmlformats.org/drawingml/2006/table">
            <a:tbl>
              <a:tblPr>
                <a:noFill/>
                <a:tableStyleId>{FDBAD7F4-E478-4982-B890-93BDBB81D79D}</a:tableStyleId>
              </a:tblPr>
              <a:tblGrid>
                <a:gridCol w="1136450"/>
                <a:gridCol w="361625"/>
                <a:gridCol w="673050"/>
                <a:gridCol w="549550"/>
                <a:gridCol w="595700"/>
                <a:gridCol w="500700"/>
              </a:tblGrid>
              <a:tr h="240575">
                <a:tc gridSpan="6">
                  <a:txBody>
                    <a:bodyPr/>
                    <a:lstStyle/>
                    <a:p>
                      <a:pPr indent="0" lvl="0" marL="0" marR="0" rtl="0" algn="ct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Analysis of Variance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hMerge="1"/>
                <a:tc hMerge="1"/>
                <a:tc hMerge="1"/>
                <a:tc hMerge="1"/>
                <a:tc hMerge="1"/>
              </a:tr>
              <a:tr h="4811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Source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Sum of</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Squares</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Mean</a:t>
                      </a:r>
                      <a:br>
                        <a:rPr b="1" lang="en-US" sz="1100" u="none" cap="none" strike="noStrike">
                          <a:solidFill>
                            <a:srgbClr val="000000"/>
                          </a:solidFill>
                          <a:latin typeface="Times New Roman"/>
                          <a:ea typeface="Times New Roman"/>
                          <a:cs typeface="Times New Roman"/>
                          <a:sym typeface="Times New Roman"/>
                        </a:rPr>
                      </a:br>
                      <a:r>
                        <a:rPr b="1" lang="en-US" sz="1100" u="none" cap="none" strike="noStrike">
                          <a:solidFill>
                            <a:srgbClr val="000000"/>
                          </a:solidFill>
                          <a:latin typeface="Times New Roman"/>
                          <a:ea typeface="Times New Roman"/>
                          <a:cs typeface="Times New Roman"/>
                          <a:sym typeface="Times New Roman"/>
                        </a:rPr>
                        <a:t>Square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F Value</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Pr &gt; F</a:t>
                      </a:r>
                      <a:endParaRPr sz="1000" u="none" cap="none" strike="noStrike">
                        <a:latin typeface="Times New Roman"/>
                        <a:ea typeface="Times New Roman"/>
                        <a:cs typeface="Times New Roman"/>
                        <a:sym typeface="Times New Roman"/>
                      </a:endParaRPr>
                    </a:p>
                  </a:txBody>
                  <a:tcPr marT="0" marB="0" marR="38100" marL="381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r>
              <a:tr h="240575">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Model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2.43652</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0.24365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3.67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&lt;.0001</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40575">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Error</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1813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120.27147</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0.06634</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40575">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Corrected Total</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1823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122.70799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364" name="Google Shape;364;p21"/>
          <p:cNvGraphicFramePr/>
          <p:nvPr/>
        </p:nvGraphicFramePr>
        <p:xfrm>
          <a:off x="1154947" y="4610833"/>
          <a:ext cx="3000000" cy="3000000"/>
        </p:xfrm>
        <a:graphic>
          <a:graphicData uri="http://schemas.openxmlformats.org/drawingml/2006/table">
            <a:tbl>
              <a:tblPr>
                <a:noFill/>
                <a:tableStyleId>{FDBAD7F4-E478-4982-B890-93BDBB81D79D}</a:tableStyleId>
              </a:tblPr>
              <a:tblGrid>
                <a:gridCol w="1265600"/>
                <a:gridCol w="562175"/>
                <a:gridCol w="746950"/>
                <a:gridCol w="489400"/>
              </a:tblGrid>
              <a:tr h="3132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Root MSE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0.25756</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R-Square</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0.0199</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32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Dependent Mean</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4.94140</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Adj R-Sq</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0.0145</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13250">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Coeff Var</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5.21233</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7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BBBBB"/>
                    </a:solidFill>
                  </a:tcPr>
                </a:tc>
                <a:tc>
                  <a:txBody>
                    <a:bodyPr/>
                    <a:lstStyle/>
                    <a:p>
                      <a:pPr indent="0" lvl="0" marL="0" marR="0" rtl="0" algn="r">
                        <a:lnSpc>
                          <a:spcPct val="107000"/>
                        </a:lnSpc>
                        <a:spcBef>
                          <a:spcPts val="0"/>
                        </a:spcBef>
                        <a:spcAft>
                          <a:spcPts val="0"/>
                        </a:spcAft>
                        <a:buClr>
                          <a:srgbClr val="000000"/>
                        </a:buClr>
                        <a:buSzPts val="1000"/>
                        <a:buFont typeface="Arial"/>
                        <a:buNone/>
                      </a:pPr>
                      <a:r>
                        <a:rPr lang="en-US" sz="1000" u="none" cap="none" strike="noStrike">
                          <a:solidFill>
                            <a:srgbClr val="00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38100" marL="381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2"/>
          <p:cNvSpPr txBox="1"/>
          <p:nvPr>
            <p:ph idx="1" type="body"/>
          </p:nvPr>
        </p:nvSpPr>
        <p:spPr>
          <a:xfrm>
            <a:off x="838200" y="1253750"/>
            <a:ext cx="10515600" cy="492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                        </a:t>
            </a:r>
            <a:endParaRPr/>
          </a:p>
          <a:p>
            <a:pPr indent="0" lvl="0" marL="0" rtl="0" algn="l">
              <a:lnSpc>
                <a:spcPct val="90000"/>
              </a:lnSpc>
              <a:spcBef>
                <a:spcPts val="1000"/>
              </a:spcBef>
              <a:spcAft>
                <a:spcPts val="0"/>
              </a:spcAft>
              <a:buSzPts val="1800"/>
              <a:buNone/>
            </a:pPr>
            <a:r>
              <a:t/>
            </a:r>
            <a:endParaRPr b="1" sz="3300"/>
          </a:p>
          <a:p>
            <a:pPr indent="0" lvl="0" marL="0" rtl="0" algn="l">
              <a:lnSpc>
                <a:spcPct val="90000"/>
              </a:lnSpc>
              <a:spcBef>
                <a:spcPts val="1000"/>
              </a:spcBef>
              <a:spcAft>
                <a:spcPts val="0"/>
              </a:spcAft>
              <a:buSzPts val="1800"/>
              <a:buNone/>
            </a:pPr>
            <a:r>
              <a:t/>
            </a:r>
            <a:endParaRPr b="1" sz="3300"/>
          </a:p>
          <a:p>
            <a:pPr indent="0" lvl="0" marL="0" rtl="0" algn="l">
              <a:lnSpc>
                <a:spcPct val="90000"/>
              </a:lnSpc>
              <a:spcBef>
                <a:spcPts val="1000"/>
              </a:spcBef>
              <a:spcAft>
                <a:spcPts val="0"/>
              </a:spcAft>
              <a:buSzPts val="1800"/>
              <a:buNone/>
            </a:pPr>
            <a:r>
              <a:rPr b="1" lang="en-US" sz="3300"/>
              <a:t>                     </a:t>
            </a:r>
            <a:r>
              <a:rPr b="1" lang="en-US" sz="4800"/>
              <a:t> Model Selection</a:t>
            </a:r>
            <a:endParaRPr b="1"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239050" y="178075"/>
            <a:ext cx="11883300" cy="60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lt1"/>
                </a:solidFill>
              </a:rPr>
              <a:t>Results                                   </a:t>
            </a:r>
            <a:r>
              <a:rPr b="1" lang="en-US" sz="3000">
                <a:solidFill>
                  <a:schemeClr val="lt1"/>
                </a:solidFill>
              </a:rPr>
              <a:t>Assessing interaction</a:t>
            </a:r>
            <a:endParaRPr b="1" sz="3000">
              <a:solidFill>
                <a:schemeClr val="lt1"/>
              </a:solidFill>
            </a:endParaRPr>
          </a:p>
        </p:txBody>
      </p:sp>
      <p:sp>
        <p:nvSpPr>
          <p:cNvPr id="377" name="Google Shape;377;p23"/>
          <p:cNvSpPr txBox="1"/>
          <p:nvPr>
            <p:ph idx="1" type="body"/>
          </p:nvPr>
        </p:nvSpPr>
        <p:spPr>
          <a:xfrm>
            <a:off x="162975" y="1574158"/>
            <a:ext cx="11190900" cy="51456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graphicFrame>
        <p:nvGraphicFramePr>
          <p:cNvPr id="378" name="Google Shape;378;p23"/>
          <p:cNvGraphicFramePr/>
          <p:nvPr/>
        </p:nvGraphicFramePr>
        <p:xfrm>
          <a:off x="0" y="1116958"/>
          <a:ext cx="3000000" cy="3000000"/>
        </p:xfrm>
        <a:graphic>
          <a:graphicData uri="http://schemas.openxmlformats.org/drawingml/2006/table">
            <a:tbl>
              <a:tblPr bandRow="1" firstCol="1" firstRow="1">
                <a:noFill/>
                <a:tableStyleId>{084B1FED-EE58-423C-BD9C-36016D25BB00}</a:tableStyleId>
              </a:tblPr>
              <a:tblGrid>
                <a:gridCol w="1718425"/>
                <a:gridCol w="2795700"/>
                <a:gridCol w="641175"/>
                <a:gridCol w="1718425"/>
                <a:gridCol w="1718425"/>
                <a:gridCol w="1718425"/>
                <a:gridCol w="1718425"/>
              </a:tblGrid>
              <a:tr h="153250">
                <a:tc gridSpan="7">
                  <a:txBody>
                    <a:bodyPr/>
                    <a:lstStyle/>
                    <a:p>
                      <a:pPr indent="0" lvl="0" marL="0" marR="0" rtl="0" algn="ctr">
                        <a:lnSpc>
                          <a:spcPct val="107000"/>
                        </a:lnSpc>
                        <a:spcBef>
                          <a:spcPts val="0"/>
                        </a:spcBef>
                        <a:spcAft>
                          <a:spcPts val="0"/>
                        </a:spcAft>
                        <a:buClr>
                          <a:srgbClr val="000000"/>
                        </a:buClr>
                        <a:buSzPts val="1900"/>
                        <a:buFont typeface="Arial"/>
                        <a:buNone/>
                      </a:pPr>
                      <a:r>
                        <a:rPr b="1" lang="en-US" sz="1900" u="none" cap="none" strike="noStrike">
                          <a:solidFill>
                            <a:srgbClr val="000000"/>
                          </a:solidFill>
                        </a:rPr>
                        <a:t>Parameter Estimates</a:t>
                      </a:r>
                      <a:endParaRPr b="1" sz="1900" u="none" cap="none" strike="noStrike">
                        <a:solidFill>
                          <a:srgbClr val="000000"/>
                        </a:solidFill>
                      </a:endParaRPr>
                    </a:p>
                  </a:txBody>
                  <a:tcPr marT="0" marB="0" marR="34425" marL="34425"/>
                </a:tc>
                <a:tc hMerge="1"/>
                <a:tc hMerge="1"/>
                <a:tc hMerge="1"/>
                <a:tc hMerge="1"/>
                <a:tc hMerge="1"/>
                <a:tc hMerge="1"/>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Variable</a:t>
                      </a:r>
                      <a:endParaRPr sz="1400" u="none" cap="none" strike="noStrike">
                        <a:solidFill>
                          <a:srgbClr val="000000"/>
                        </a:solidFill>
                      </a:endParaRPr>
                    </a:p>
                  </a:txBody>
                  <a:tcPr marT="0" marB="0" marR="34425" marL="34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Label</a:t>
                      </a:r>
                      <a:endParaRPr b="1" sz="1400" u="none" cap="none" strike="noStrike">
                        <a:solidFill>
                          <a:srgbClr val="000000"/>
                        </a:solidFill>
                      </a:endParaRPr>
                    </a:p>
                  </a:txBody>
                  <a:tcPr marT="0" marB="0" marR="34425" marL="34425"/>
                </a:tc>
                <a:tc>
                  <a:txBody>
                    <a:bodyPr/>
                    <a:lstStyle/>
                    <a:p>
                      <a:pPr indent="0" lvl="0" marL="0" marR="0" rtl="0" algn="r">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DF</a:t>
                      </a:r>
                      <a:endParaRPr b="1" sz="1400" u="none" cap="none" strike="noStrike">
                        <a:solidFill>
                          <a:srgbClr val="000000"/>
                        </a:solidFill>
                      </a:endParaRPr>
                    </a:p>
                  </a:txBody>
                  <a:tcPr marT="0" marB="0" marR="34425" marL="34425"/>
                </a:tc>
                <a:tc>
                  <a:txBody>
                    <a:bodyPr/>
                    <a:lstStyle/>
                    <a:p>
                      <a:pPr indent="0" lvl="0" marL="0" marR="0" rtl="0" algn="r">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Parameter</a:t>
                      </a:r>
                      <a:br>
                        <a:rPr b="1" lang="en-US" sz="1400" u="none" cap="none" strike="noStrike">
                          <a:solidFill>
                            <a:srgbClr val="000000"/>
                          </a:solidFill>
                        </a:rPr>
                      </a:br>
                      <a:r>
                        <a:rPr b="1" lang="en-US" sz="1400" u="none" cap="none" strike="noStrike">
                          <a:solidFill>
                            <a:srgbClr val="000000"/>
                          </a:solidFill>
                        </a:rPr>
                        <a:t>Estimate</a:t>
                      </a:r>
                      <a:endParaRPr b="1" sz="1400" u="none" cap="none" strike="noStrike">
                        <a:solidFill>
                          <a:srgbClr val="000000"/>
                        </a:solidFill>
                      </a:endParaRPr>
                    </a:p>
                  </a:txBody>
                  <a:tcPr marT="0" marB="0" marR="34425" marL="34425"/>
                </a:tc>
                <a:tc>
                  <a:txBody>
                    <a:bodyPr/>
                    <a:lstStyle/>
                    <a:p>
                      <a:pPr indent="0" lvl="0" marL="0" marR="0" rtl="0" algn="r">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Standard</a:t>
                      </a:r>
                      <a:br>
                        <a:rPr b="1" lang="en-US" sz="1400" u="none" cap="none" strike="noStrike">
                          <a:solidFill>
                            <a:srgbClr val="000000"/>
                          </a:solidFill>
                        </a:rPr>
                      </a:br>
                      <a:r>
                        <a:rPr b="1" lang="en-US" sz="1400" u="none" cap="none" strike="noStrike">
                          <a:solidFill>
                            <a:srgbClr val="000000"/>
                          </a:solidFill>
                        </a:rPr>
                        <a:t>Error</a:t>
                      </a:r>
                      <a:endParaRPr b="1" sz="1400" u="none" cap="none" strike="noStrike">
                        <a:solidFill>
                          <a:srgbClr val="000000"/>
                        </a:solidFill>
                      </a:endParaRPr>
                    </a:p>
                  </a:txBody>
                  <a:tcPr marT="0" marB="0" marR="34425" marL="34425"/>
                </a:tc>
                <a:tc>
                  <a:txBody>
                    <a:bodyPr/>
                    <a:lstStyle/>
                    <a:p>
                      <a:pPr indent="0" lvl="0" marL="0" marR="0" rtl="0" algn="r">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t Value</a:t>
                      </a:r>
                      <a:endParaRPr b="1" sz="1400" u="none" cap="none" strike="noStrike">
                        <a:solidFill>
                          <a:srgbClr val="000000"/>
                        </a:solidFill>
                      </a:endParaRPr>
                    </a:p>
                  </a:txBody>
                  <a:tcPr marT="0" marB="0" marR="34425" marL="34425"/>
                </a:tc>
                <a:tc>
                  <a:txBody>
                    <a:bodyPr/>
                    <a:lstStyle/>
                    <a:p>
                      <a:pPr indent="0" lvl="0" marL="0" marR="0" rtl="0" algn="r">
                        <a:lnSpc>
                          <a:spcPct val="100000"/>
                        </a:lnSpc>
                        <a:spcBef>
                          <a:spcPts val="0"/>
                        </a:spcBef>
                        <a:spcAft>
                          <a:spcPts val="0"/>
                        </a:spcAft>
                        <a:buClr>
                          <a:srgbClr val="000000"/>
                        </a:buClr>
                        <a:buSzPts val="1400"/>
                        <a:buFont typeface="Arial"/>
                        <a:buNone/>
                      </a:pPr>
                      <a:r>
                        <a:rPr b="1" lang="en-US" sz="1400" u="none" cap="none" strike="noStrike">
                          <a:solidFill>
                            <a:srgbClr val="000000"/>
                          </a:solidFill>
                        </a:rPr>
                        <a:t>Pr &gt; |t|</a:t>
                      </a:r>
                      <a:endParaRPr b="1" sz="1400" u="none" cap="none" strike="noStrike">
                        <a:solidFill>
                          <a:srgbClr val="000000"/>
                        </a:solidFill>
                      </a:endParaRPr>
                    </a:p>
                  </a:txBody>
                  <a:tcPr marT="0" marB="0" marR="34425" marL="34425"/>
                </a:tc>
              </a:tr>
              <a:tr h="131400">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Intercept</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Intercept</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5.17830</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0.16762</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30.89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&lt;.0001</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DBP</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Diastolic blood pressure</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0.00270</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0.00075847</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3.56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0.0004</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SBP</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Systolic blood pressure</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-0.00021558</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0.00038695</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-0.56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0.5775</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age</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age</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-0.00004698</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0.00106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-0.04</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0.9646</a:t>
                      </a:r>
                      <a:endParaRPr sz="1400" u="none" cap="none" strike="noStrike">
                        <a:latin typeface="Calibri"/>
                        <a:ea typeface="Calibri"/>
                        <a:cs typeface="Calibri"/>
                        <a:sym typeface="Calibri"/>
                      </a:endParaRPr>
                    </a:p>
                  </a:txBody>
                  <a:tcPr marT="0" marB="0" marR="34425" marL="34425">
                    <a:solidFill>
                      <a:srgbClr val="C4E0B2"/>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TG</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triglycerides</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-0.00109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0.00036389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-2.98</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0.0029</a:t>
                      </a:r>
                      <a:endParaRPr sz="1400" u="none" cap="none" strike="noStrike">
                        <a:latin typeface="Calibri"/>
                        <a:ea typeface="Calibri"/>
                        <a:cs typeface="Calibri"/>
                        <a:sym typeface="Calibri"/>
                      </a:endParaRPr>
                    </a:p>
                  </a:txBody>
                  <a:tcPr marT="0" marB="0" marR="34425" marL="34425">
                    <a:solidFill>
                      <a:srgbClr val="C4E0B2"/>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BMI</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Body mass Index</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-0.00537</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0.00463</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-1.16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0.2465</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HDL</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High density lipoprotein</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-0.00859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0.00266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-3.22</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0.0013</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glucose</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Glucose level</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-0.00078757</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0.00072376</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-1.09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0.2767</a:t>
                      </a:r>
                      <a:endParaRPr sz="1400" u="none" cap="none" strike="noStrike">
                        <a:latin typeface="Calibri"/>
                        <a:ea typeface="Calibri"/>
                        <a:cs typeface="Calibri"/>
                        <a:sym typeface="Calibri"/>
                      </a:endParaRPr>
                    </a:p>
                  </a:txBody>
                  <a:tcPr marT="0" marB="0" marR="34425" marL="34425">
                    <a:solidFill>
                      <a:srgbClr val="C4E0B2"/>
                    </a:solidFill>
                  </a:tcPr>
                </a:tc>
              </a:tr>
              <a:tr h="40732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smoking</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Smoking Yes=1 No=0</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0.42805</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0.17467</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2.45</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0.0144</a:t>
                      </a:r>
                      <a:endParaRPr sz="1400" u="none" cap="none" strike="noStrike">
                        <a:latin typeface="Calibri"/>
                        <a:ea typeface="Calibri"/>
                        <a:cs typeface="Calibri"/>
                        <a:sym typeface="Calibri"/>
                      </a:endParaRPr>
                    </a:p>
                  </a:txBody>
                  <a:tcPr marT="0" marB="0" marR="34425" marL="34425">
                    <a:solidFill>
                      <a:srgbClr val="C4E0B2"/>
                    </a:solidFill>
                  </a:tcPr>
                </a:tc>
              </a:tr>
              <a:tr h="131400">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caucasian</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 </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-0.02780</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0.03154</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-0.88</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0.3782</a:t>
                      </a:r>
                      <a:endParaRPr sz="1400" u="none" cap="none" strike="noStrike">
                        <a:latin typeface="Calibri"/>
                        <a:ea typeface="Calibri"/>
                        <a:cs typeface="Calibri"/>
                        <a:sym typeface="Calibri"/>
                      </a:endParaRPr>
                    </a:p>
                  </a:txBody>
                  <a:tcPr marT="0" marB="0" marR="34425" marL="34425">
                    <a:solidFill>
                      <a:srgbClr val="C4E0B2"/>
                    </a:solidFill>
                  </a:tcPr>
                </a:tc>
              </a:tr>
              <a:tr h="211550">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african</a:t>
                      </a:r>
                      <a:endParaRPr sz="1400" u="none" cap="none" strike="noStrike">
                        <a:solidFill>
                          <a:schemeClr val="dk1"/>
                        </a:solidFill>
                        <a:latin typeface="Calibri"/>
                        <a:ea typeface="Calibri"/>
                        <a:cs typeface="Calibri"/>
                        <a:sym typeface="Calibri"/>
                      </a:endParaRPr>
                    </a:p>
                  </a:txBody>
                  <a:tcPr marT="0" marB="0" marR="34425" marL="34425">
                    <a:solidFill>
                      <a:srgbClr val="C4E0B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 </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-0.01629</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0.03744</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-0.44</a:t>
                      </a:r>
                      <a:endParaRPr sz="1400" u="none" cap="none" strike="noStrike">
                        <a:latin typeface="Calibri"/>
                        <a:ea typeface="Calibri"/>
                        <a:cs typeface="Calibri"/>
                        <a:sym typeface="Calibri"/>
                      </a:endParaRPr>
                    </a:p>
                  </a:txBody>
                  <a:tcPr marT="0" marB="0" marR="34425" marL="34425">
                    <a:solidFill>
                      <a:srgbClr val="C4E0B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t>0.6636</a:t>
                      </a:r>
                      <a:endParaRPr sz="1400" u="none" cap="none" strike="noStrike">
                        <a:latin typeface="Calibri"/>
                        <a:ea typeface="Calibri"/>
                        <a:cs typeface="Calibri"/>
                        <a:sym typeface="Calibri"/>
                      </a:endParaRPr>
                    </a:p>
                  </a:txBody>
                  <a:tcPr marT="0" marB="0" marR="34425" marL="34425">
                    <a:solidFill>
                      <a:srgbClr val="C4E0B2"/>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agesmoking</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 Age * smoking</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-0.00409</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0.00266</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-1.54</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0.1238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tghdl</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 TG * HDL</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0.00002758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0.00000718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3.84</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bmihdl</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 BMI * HDL</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0.00013928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0.00009058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1.54</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0.1243</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hdlglucose</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 HDL * Glucose</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0.00000982</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0.00001475</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0.67</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0.5056</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r>
              <a:tr h="269275">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hdlsmoking</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 HDL * Smoking</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1</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-0.00292</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0.00122</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-2.38</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1"/>
                          </a:solidFill>
                        </a:rPr>
                        <a:t>0.0173</a:t>
                      </a:r>
                      <a:endParaRPr sz="1400" u="none" cap="none" strike="noStrike">
                        <a:solidFill>
                          <a:schemeClr val="dk1"/>
                        </a:solidFill>
                        <a:latin typeface="Calibri"/>
                        <a:ea typeface="Calibri"/>
                        <a:cs typeface="Calibri"/>
                        <a:sym typeface="Calibri"/>
                      </a:endParaRPr>
                    </a:p>
                  </a:txBody>
                  <a:tcPr marT="0" marB="0" marR="34425" marL="34425">
                    <a:solidFill>
                      <a:srgbClr val="FEE59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4"/>
          <p:cNvSpPr txBox="1"/>
          <p:nvPr>
            <p:ph type="title"/>
          </p:nvPr>
        </p:nvSpPr>
        <p:spPr>
          <a:xfrm>
            <a:off x="838200" y="1015527"/>
            <a:ext cx="10515600" cy="952200"/>
          </a:xfrm>
          <a:prstGeom prst="rect">
            <a:avLst/>
          </a:prstGeom>
          <a:noFill/>
          <a:ln>
            <a:noFill/>
          </a:ln>
        </p:spPr>
        <p:txBody>
          <a:bodyPr anchorCtr="0" anchor="ctr" bIns="45700" lIns="91425" spcFirstLastPara="1" rIns="91425" wrap="square" tIns="45700">
            <a:normAutofit/>
          </a:bodyPr>
          <a:lstStyle/>
          <a:p>
            <a:pPr indent="-406400" lvl="0" marL="457200" rtl="0" algn="l">
              <a:lnSpc>
                <a:spcPct val="90000"/>
              </a:lnSpc>
              <a:spcBef>
                <a:spcPts val="0"/>
              </a:spcBef>
              <a:spcAft>
                <a:spcPts val="0"/>
              </a:spcAft>
              <a:buClr>
                <a:srgbClr val="000000"/>
              </a:buClr>
              <a:buSzPts val="2800"/>
              <a:buChar char="●"/>
            </a:pPr>
            <a:r>
              <a:rPr lang="en-US" sz="2800">
                <a:solidFill>
                  <a:srgbClr val="000000"/>
                </a:solidFill>
              </a:rPr>
              <a:t>2 best Models selected using the Mallow’s Cp criteria</a:t>
            </a:r>
            <a:endParaRPr sz="2800">
              <a:solidFill>
                <a:srgbClr val="000000"/>
              </a:solidFill>
            </a:endParaRPr>
          </a:p>
        </p:txBody>
      </p:sp>
      <p:graphicFrame>
        <p:nvGraphicFramePr>
          <p:cNvPr id="384" name="Google Shape;384;p24"/>
          <p:cNvGraphicFramePr/>
          <p:nvPr/>
        </p:nvGraphicFramePr>
        <p:xfrm>
          <a:off x="723400" y="2131700"/>
          <a:ext cx="3000000" cy="3000000"/>
        </p:xfrm>
        <a:graphic>
          <a:graphicData uri="http://schemas.openxmlformats.org/drawingml/2006/table">
            <a:tbl>
              <a:tblPr>
                <a:noFill/>
                <a:tableStyleId>{B126A992-BEB2-4FF6-96F8-24005809F22B}</a:tableStyleId>
              </a:tblPr>
              <a:tblGrid>
                <a:gridCol w="723975"/>
                <a:gridCol w="1402575"/>
                <a:gridCol w="1862650"/>
                <a:gridCol w="2048550"/>
                <a:gridCol w="1235200"/>
                <a:gridCol w="3814600"/>
              </a:tblGrid>
              <a:tr h="1487400">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Obs</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Number of regressors</a:t>
                      </a:r>
                      <a:endParaRPr b="1" sz="1800" u="none" cap="none" strike="noStrike"/>
                    </a:p>
                    <a:p>
                      <a:pPr indent="0" lvl="0" marL="0" marR="0" rtl="0" algn="ctr">
                        <a:lnSpc>
                          <a:spcPct val="115000"/>
                        </a:lnSpc>
                        <a:spcBef>
                          <a:spcPts val="1200"/>
                        </a:spcBef>
                        <a:spcAft>
                          <a:spcPts val="0"/>
                        </a:spcAft>
                        <a:buClr>
                          <a:srgbClr val="000000"/>
                        </a:buClr>
                        <a:buSzPts val="1800"/>
                        <a:buFont typeface="Arial"/>
                        <a:buNone/>
                      </a:pPr>
                      <a:r>
                        <a:rPr b="1" lang="en-US" sz="1800" u="none" cap="none" strike="noStrike"/>
                        <a:t>in model</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Number of parameters</a:t>
                      </a:r>
                      <a:endParaRPr b="1" sz="1800" u="none" cap="none" strike="noStrike"/>
                    </a:p>
                    <a:p>
                      <a:pPr indent="0" lvl="0" marL="0" marR="0" rtl="0" algn="ctr">
                        <a:lnSpc>
                          <a:spcPct val="115000"/>
                        </a:lnSpc>
                        <a:spcBef>
                          <a:spcPts val="1200"/>
                        </a:spcBef>
                        <a:spcAft>
                          <a:spcPts val="0"/>
                        </a:spcAft>
                        <a:buClr>
                          <a:srgbClr val="000000"/>
                        </a:buClr>
                        <a:buSzPts val="1800"/>
                        <a:buFont typeface="Arial"/>
                        <a:buNone/>
                      </a:pPr>
                      <a:r>
                        <a:rPr b="1" lang="en-US" sz="1800" u="none" cap="none" strike="noStrike"/>
                        <a:t>in model</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Adjusted r-squared</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Mallow’s C(p)</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t>Variables</a:t>
                      </a:r>
                      <a:endParaRPr b="1" sz="18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r>
              <a:tr h="1347100">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23</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11</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12</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0.3369</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9.6775</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solidFill>
                            <a:srgbClr val="6600CC"/>
                          </a:solidFill>
                        </a:rPr>
                        <a:t>DBP  Age TG BMI HDL  glucose Smoking agesmoking  TGhdl  BMIhdl HDLsmoking</a:t>
                      </a:r>
                      <a:endParaRPr sz="1800" u="none" cap="none" strike="noStrike">
                        <a:solidFill>
                          <a:srgbClr val="6600CC"/>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r>
              <a:tr h="1113225">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30</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7</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8</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0.03114</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100" u="none" cap="none" strike="noStrike"/>
                        <a:t>9.8538</a:t>
                      </a:r>
                      <a:endParaRPr sz="2100" u="none" cap="none" strike="noStrike"/>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solidFill>
                            <a:srgbClr val="6600CC"/>
                          </a:solidFill>
                        </a:rPr>
                        <a:t>DBP  TG HDL  glucose Smoking  TGhdl  HDLsmoking</a:t>
                      </a:r>
                      <a:endParaRPr sz="1800" u="none" cap="none" strike="noStrike">
                        <a:solidFill>
                          <a:srgbClr val="6600CC"/>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r>
            </a:tbl>
          </a:graphicData>
        </a:graphic>
      </p:graphicFrame>
      <p:sp>
        <p:nvSpPr>
          <p:cNvPr id="385" name="Google Shape;385;p24"/>
          <p:cNvSpPr txBox="1"/>
          <p:nvPr>
            <p:ph type="title"/>
          </p:nvPr>
        </p:nvSpPr>
        <p:spPr>
          <a:xfrm>
            <a:off x="239050" y="178075"/>
            <a:ext cx="11883300" cy="60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lt1"/>
                </a:solidFill>
              </a:rPr>
              <a:t>Results                                   </a:t>
            </a:r>
            <a:r>
              <a:rPr b="1" lang="en-US" sz="3000">
                <a:solidFill>
                  <a:schemeClr val="lt1"/>
                </a:solidFill>
              </a:rPr>
              <a:t>Model Selection</a:t>
            </a:r>
            <a:endParaRPr b="1" sz="3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txBox="1"/>
          <p:nvPr>
            <p:ph type="title"/>
          </p:nvPr>
        </p:nvSpPr>
        <p:spPr>
          <a:xfrm>
            <a:off x="239050" y="178075"/>
            <a:ext cx="11883300" cy="60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lt1"/>
                </a:solidFill>
              </a:rPr>
              <a:t>Results                                   </a:t>
            </a:r>
            <a:r>
              <a:rPr b="1" lang="en-US" sz="3000">
                <a:solidFill>
                  <a:schemeClr val="lt1"/>
                </a:solidFill>
              </a:rPr>
              <a:t>Model Selection: M1</a:t>
            </a:r>
            <a:endParaRPr b="1" sz="3000">
              <a:solidFill>
                <a:schemeClr val="lt1"/>
              </a:solidFill>
            </a:endParaRPr>
          </a:p>
        </p:txBody>
      </p:sp>
      <p:graphicFrame>
        <p:nvGraphicFramePr>
          <p:cNvPr id="392" name="Google Shape;392;p25"/>
          <p:cNvGraphicFramePr/>
          <p:nvPr/>
        </p:nvGraphicFramePr>
        <p:xfrm>
          <a:off x="492700" y="1069750"/>
          <a:ext cx="3000000" cy="3000000"/>
        </p:xfrm>
        <a:graphic>
          <a:graphicData uri="http://schemas.openxmlformats.org/drawingml/2006/table">
            <a:tbl>
              <a:tblPr>
                <a:noFill/>
                <a:tableStyleId>{0593B915-A9DC-41AC-AE35-5FE56A8F8A71}</a:tableStyleId>
              </a:tblPr>
              <a:tblGrid>
                <a:gridCol w="1459125"/>
                <a:gridCol w="2614250"/>
                <a:gridCol w="562375"/>
                <a:gridCol w="1474325"/>
                <a:gridCol w="1383125"/>
                <a:gridCol w="957550"/>
                <a:gridCol w="942350"/>
              </a:tblGrid>
              <a:tr h="381700">
                <a:tc gridSpan="7">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Parameter Estimates</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hMerge="1"/>
                <a:tc hMerge="1"/>
                <a:tc hMerge="1"/>
                <a:tc hMerge="1"/>
                <a:tc hMerge="1"/>
                <a:tc hMerge="1"/>
              </a:tr>
              <a:tr h="5855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Variable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Label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DF</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Parameter</a:t>
                      </a:r>
                      <a:endParaRPr b="1" sz="1200" u="none" cap="none" strike="noStrike">
                        <a:latin typeface="Times New Roman"/>
                        <a:ea typeface="Times New Roman"/>
                        <a:cs typeface="Times New Roman"/>
                        <a:sym typeface="Times New Roman"/>
                      </a:endParaRPr>
                    </a:p>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Estimate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Standard</a:t>
                      </a:r>
                      <a:endParaRPr b="1" sz="1200" u="none" cap="none" strike="noStrike">
                        <a:latin typeface="Times New Roman"/>
                        <a:ea typeface="Times New Roman"/>
                        <a:cs typeface="Times New Roman"/>
                        <a:sym typeface="Times New Roman"/>
                      </a:endParaRPr>
                    </a:p>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Error</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 Value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Pr &gt; |t|</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Intercept</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Intercept</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5.12202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0.15859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32.30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DBP</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Diastolic blood pressure</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0.00258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0.00062352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4.13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Age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age</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-0.00024168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-0.24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0.8116</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triglycerides</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-0.00112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0.00036019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-3.12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BMI</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Body mass Index</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-0.00607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0.00452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-1.34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0.1798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HDL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High density lipoprotein</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-0.00799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0.00250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-3.19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glucose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Glucose level</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-0.00033213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0.00017596</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-1.89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0.0593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smoking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Smoking Yes=1 No=0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0.42989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0.17432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0.0138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agesmoking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-0.00407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0.00265</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-1.54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0.1247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tghdl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0.00002835</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0.00000709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bmihdl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0.00015127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0.00008837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1.71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0.0871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817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hdlsmoking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-0.00295</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0.00122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0.0157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aphicFrame>
        <p:nvGraphicFramePr>
          <p:cNvPr id="398" name="Google Shape;398;p26"/>
          <p:cNvGraphicFramePr/>
          <p:nvPr/>
        </p:nvGraphicFramePr>
        <p:xfrm>
          <a:off x="1038625" y="1290850"/>
          <a:ext cx="3000000" cy="3000000"/>
        </p:xfrm>
        <a:graphic>
          <a:graphicData uri="http://schemas.openxmlformats.org/drawingml/2006/table">
            <a:tbl>
              <a:tblPr>
                <a:noFill/>
                <a:tableStyleId>{0593B915-A9DC-41AC-AE35-5FE56A8F8A71}</a:tableStyleId>
              </a:tblPr>
              <a:tblGrid>
                <a:gridCol w="1449625"/>
                <a:gridCol w="2624600"/>
                <a:gridCol w="564600"/>
                <a:gridCol w="1480150"/>
                <a:gridCol w="1388600"/>
                <a:gridCol w="961325"/>
                <a:gridCol w="946075"/>
              </a:tblGrid>
              <a:tr h="477175">
                <a:tc gridSpan="7">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Parameter Estimates</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hMerge="1"/>
                <a:tc hMerge="1"/>
                <a:tc hMerge="1"/>
                <a:tc hMerge="1"/>
                <a:tc hMerge="1"/>
                <a:tc hMerge="1"/>
              </a:tr>
              <a:tr h="7320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Variable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Label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DF</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Parameter</a:t>
                      </a:r>
                      <a:endParaRPr b="1" sz="1200" u="none" cap="none" strike="noStrike">
                        <a:latin typeface="Times New Roman"/>
                        <a:ea typeface="Times New Roman"/>
                        <a:cs typeface="Times New Roman"/>
                        <a:sym typeface="Times New Roman"/>
                      </a:endParaRPr>
                    </a:p>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Estimate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Standard</a:t>
                      </a:r>
                      <a:endParaRPr b="1" sz="1200" u="none" cap="none" strike="noStrike">
                        <a:latin typeface="Times New Roman"/>
                        <a:ea typeface="Times New Roman"/>
                        <a:cs typeface="Times New Roman"/>
                        <a:sym typeface="Times New Roman"/>
                      </a:endParaRPr>
                    </a:p>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Error</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 Value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Pr &gt; |t|</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Intercept</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Intercept</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4.95237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0.08250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60.03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DBP</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Diastolic blood pressure</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0.00274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0.00061482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4.46</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triglycerides</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-0.00129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0.00035182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-3.68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HDL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High density lipoprotein</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-0.00444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0.00118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-3.76</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0.0002</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glucose</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Glucose level</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-0.00029528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0.00017018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-1.74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0.0829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smoking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Smoking Yes=1 No=0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0.20387</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0.06168</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3.31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0.0010</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tghdl</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0.00003199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0.00000689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4.64</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&lt;.0001</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4771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hdlsmoking</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-0.00363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0.00119</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-3.05</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0.0023</a:t>
                      </a:r>
                      <a:endParaRPr sz="1200" u="none" cap="none" strike="noStrike">
                        <a:latin typeface="Times New Roman"/>
                        <a:ea typeface="Times New Roman"/>
                        <a:cs typeface="Times New Roman"/>
                        <a:sym typeface="Times New Roman"/>
                      </a:endParaRPr>
                    </a:p>
                  </a:txBody>
                  <a:tcPr marT="91425" marB="91425"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
        <p:nvSpPr>
          <p:cNvPr id="399" name="Google Shape;399;p26"/>
          <p:cNvSpPr txBox="1"/>
          <p:nvPr>
            <p:ph type="title"/>
          </p:nvPr>
        </p:nvSpPr>
        <p:spPr>
          <a:xfrm>
            <a:off x="239050" y="178075"/>
            <a:ext cx="11883300" cy="60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lt1"/>
                </a:solidFill>
              </a:rPr>
              <a:t>Results                                   </a:t>
            </a:r>
            <a:r>
              <a:rPr b="1" lang="en-US" sz="3000">
                <a:solidFill>
                  <a:schemeClr val="lt1"/>
                </a:solidFill>
              </a:rPr>
              <a:t>Model Selection: M2</a:t>
            </a:r>
            <a:endParaRPr b="1" sz="3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ph idx="1" type="body"/>
          </p:nvPr>
        </p:nvSpPr>
        <p:spPr>
          <a:xfrm>
            <a:off x="838200" y="1504500"/>
            <a:ext cx="10515600" cy="4672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t/>
            </a:r>
            <a:endParaRPr b="1" sz="4300">
              <a:solidFill>
                <a:srgbClr val="000000"/>
              </a:solidFill>
              <a:latin typeface="Tahoma"/>
              <a:ea typeface="Tahoma"/>
              <a:cs typeface="Tahoma"/>
              <a:sym typeface="Tahoma"/>
            </a:endParaRPr>
          </a:p>
          <a:p>
            <a:pPr indent="0" lvl="0" marL="0" rtl="0" algn="l">
              <a:lnSpc>
                <a:spcPct val="90000"/>
              </a:lnSpc>
              <a:spcBef>
                <a:spcPts val="0"/>
              </a:spcBef>
              <a:spcAft>
                <a:spcPts val="0"/>
              </a:spcAft>
              <a:buSzPts val="1800"/>
              <a:buNone/>
            </a:pPr>
            <a:r>
              <a:t/>
            </a:r>
            <a:endParaRPr b="1" sz="4300">
              <a:solidFill>
                <a:srgbClr val="000000"/>
              </a:solidFill>
              <a:latin typeface="Tahoma"/>
              <a:ea typeface="Tahoma"/>
              <a:cs typeface="Tahoma"/>
              <a:sym typeface="Tahoma"/>
            </a:endParaRPr>
          </a:p>
          <a:p>
            <a:pPr indent="0" lvl="0" marL="0" rtl="0" algn="l">
              <a:lnSpc>
                <a:spcPct val="90000"/>
              </a:lnSpc>
              <a:spcBef>
                <a:spcPts val="0"/>
              </a:spcBef>
              <a:spcAft>
                <a:spcPts val="0"/>
              </a:spcAft>
              <a:buSzPts val="1800"/>
              <a:buNone/>
            </a:pPr>
            <a:r>
              <a:t/>
            </a:r>
            <a:endParaRPr b="1" sz="4300">
              <a:solidFill>
                <a:srgbClr val="000000"/>
              </a:solidFill>
              <a:latin typeface="Tahoma"/>
              <a:ea typeface="Tahoma"/>
              <a:cs typeface="Tahoma"/>
              <a:sym typeface="Tahoma"/>
            </a:endParaRPr>
          </a:p>
          <a:p>
            <a:pPr indent="0" lvl="0" marL="0" rtl="0" algn="l">
              <a:lnSpc>
                <a:spcPct val="90000"/>
              </a:lnSpc>
              <a:spcBef>
                <a:spcPts val="0"/>
              </a:spcBef>
              <a:spcAft>
                <a:spcPts val="0"/>
              </a:spcAft>
              <a:buClr>
                <a:srgbClr val="B96645"/>
              </a:buClr>
              <a:buSzPts val="4400"/>
              <a:buFont typeface="Arial"/>
              <a:buNone/>
            </a:pPr>
            <a:r>
              <a:rPr b="1" lang="en-US" sz="4300">
                <a:solidFill>
                  <a:srgbClr val="000000"/>
                </a:solidFill>
                <a:latin typeface="Tahoma"/>
                <a:ea typeface="Tahoma"/>
                <a:cs typeface="Tahoma"/>
                <a:sym typeface="Tahoma"/>
              </a:rPr>
              <a:t>       Influential points diagnostics</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8"/>
          <p:cNvSpPr txBox="1"/>
          <p:nvPr>
            <p:ph type="title"/>
          </p:nvPr>
        </p:nvSpPr>
        <p:spPr>
          <a:xfrm>
            <a:off x="31700" y="92050"/>
            <a:ext cx="12007801" cy="81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3800">
                <a:solidFill>
                  <a:srgbClr val="FFFFFF"/>
                </a:solidFill>
                <a:latin typeface="Tahoma"/>
                <a:ea typeface="Tahoma"/>
                <a:cs typeface="Tahoma"/>
                <a:sym typeface="Tahoma"/>
              </a:rPr>
              <a:t>Influential points diagnostics           </a:t>
            </a:r>
            <a:endParaRPr b="1" sz="3800">
              <a:solidFill>
                <a:srgbClr val="FFFFFF"/>
              </a:solidFill>
              <a:latin typeface="Tahoma"/>
              <a:ea typeface="Tahoma"/>
              <a:cs typeface="Tahoma"/>
              <a:sym typeface="Tahoma"/>
            </a:endParaRPr>
          </a:p>
        </p:txBody>
      </p:sp>
      <p:pic>
        <p:nvPicPr>
          <p:cNvPr id="411" name="Google Shape;411;p28"/>
          <p:cNvPicPr preferRelativeResize="0"/>
          <p:nvPr/>
        </p:nvPicPr>
        <p:blipFill rotWithShape="1">
          <a:blip r:embed="rId3">
            <a:alphaModFix/>
          </a:blip>
          <a:srcRect b="0" l="0" r="0" t="0"/>
          <a:stretch/>
        </p:blipFill>
        <p:spPr>
          <a:xfrm>
            <a:off x="2715575" y="1431700"/>
            <a:ext cx="4664075" cy="4986450"/>
          </a:xfrm>
          <a:prstGeom prst="rect">
            <a:avLst/>
          </a:prstGeom>
          <a:noFill/>
          <a:ln>
            <a:noFill/>
          </a:ln>
        </p:spPr>
      </p:pic>
      <p:pic>
        <p:nvPicPr>
          <p:cNvPr id="412" name="Google Shape;412;p28"/>
          <p:cNvPicPr preferRelativeResize="0"/>
          <p:nvPr/>
        </p:nvPicPr>
        <p:blipFill rotWithShape="1">
          <a:blip r:embed="rId4">
            <a:alphaModFix/>
          </a:blip>
          <a:srcRect b="0" l="0" r="0" t="0"/>
          <a:stretch/>
        </p:blipFill>
        <p:spPr>
          <a:xfrm>
            <a:off x="7374600" y="1431700"/>
            <a:ext cx="4664074" cy="5037450"/>
          </a:xfrm>
          <a:prstGeom prst="rect">
            <a:avLst/>
          </a:prstGeom>
          <a:noFill/>
          <a:ln>
            <a:noFill/>
          </a:ln>
        </p:spPr>
      </p:pic>
      <p:sp>
        <p:nvSpPr>
          <p:cNvPr id="413" name="Google Shape;413;p28"/>
          <p:cNvSpPr txBox="1"/>
          <p:nvPr/>
        </p:nvSpPr>
        <p:spPr>
          <a:xfrm>
            <a:off x="3870875" y="1015900"/>
            <a:ext cx="8167800" cy="4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700" u="none" cap="none" strike="noStrike">
                <a:solidFill>
                  <a:srgbClr val="000000"/>
                </a:solidFill>
                <a:latin typeface="Arial"/>
                <a:ea typeface="Arial"/>
                <a:cs typeface="Arial"/>
                <a:sym typeface="Arial"/>
              </a:rPr>
              <a:t>Model 1                                                              Model 2    </a:t>
            </a:r>
            <a:r>
              <a:rPr b="0" i="0" lang="en-US" sz="1400" u="none" cap="none" strike="noStrike">
                <a:solidFill>
                  <a:srgbClr val="000000"/>
                </a:solidFill>
                <a:latin typeface="Arial"/>
                <a:ea typeface="Arial"/>
                <a:cs typeface="Arial"/>
                <a:sym typeface="Arial"/>
              </a:rPr>
              <a:t>                                                                                                     </a:t>
            </a:r>
            <a:r>
              <a:rPr b="0" i="0" lang="en-US" sz="1700" u="none" cap="none" strike="noStrike">
                <a:solidFill>
                  <a:srgbClr val="000000"/>
                </a:solidFill>
                <a:latin typeface="Tahoma"/>
                <a:ea typeface="Tahoma"/>
                <a:cs typeface="Tahoma"/>
                <a:sym typeface="Tahoma"/>
              </a:rPr>
              <a:t>  </a:t>
            </a:r>
            <a:r>
              <a:rPr b="1" i="0" lang="en-US" sz="1700" u="none" cap="none" strike="noStrike">
                <a:solidFill>
                  <a:srgbClr val="000000"/>
                </a:solidFill>
                <a:latin typeface="Tahoma"/>
                <a:ea typeface="Tahoma"/>
                <a:cs typeface="Tahoma"/>
                <a:sym typeface="Tahoma"/>
              </a:rPr>
              <a:t> </a:t>
            </a:r>
            <a:r>
              <a:rPr b="1" i="0" lang="en-US" sz="1700" u="none" cap="none" strike="noStrike">
                <a:solidFill>
                  <a:srgbClr val="000000"/>
                </a:solidFill>
                <a:latin typeface="Arial"/>
                <a:ea typeface="Arial"/>
                <a:cs typeface="Arial"/>
                <a:sym typeface="Arial"/>
              </a:rPr>
              <a:t>            </a:t>
            </a:r>
            <a:endParaRPr b="1" i="0" sz="1700" u="none" cap="none" strike="noStrike">
              <a:solidFill>
                <a:srgbClr val="000000"/>
              </a:solidFill>
              <a:latin typeface="Arial"/>
              <a:ea typeface="Arial"/>
              <a:cs typeface="Arial"/>
              <a:sym typeface="Arial"/>
            </a:endParaRPr>
          </a:p>
        </p:txBody>
      </p:sp>
      <p:pic>
        <p:nvPicPr>
          <p:cNvPr id="414" name="Google Shape;414;p28"/>
          <p:cNvPicPr preferRelativeResize="0"/>
          <p:nvPr/>
        </p:nvPicPr>
        <p:blipFill rotWithShape="1">
          <a:blip r:embed="rId5">
            <a:alphaModFix/>
          </a:blip>
          <a:srcRect b="0" l="0" r="0" t="0"/>
          <a:stretch/>
        </p:blipFill>
        <p:spPr>
          <a:xfrm>
            <a:off x="305825" y="1431700"/>
            <a:ext cx="2302375" cy="1997300"/>
          </a:xfrm>
          <a:prstGeom prst="rect">
            <a:avLst/>
          </a:prstGeom>
          <a:noFill/>
          <a:ln>
            <a:noFill/>
          </a:ln>
        </p:spPr>
      </p:pic>
      <p:pic>
        <p:nvPicPr>
          <p:cNvPr id="415" name="Google Shape;415;p28"/>
          <p:cNvPicPr preferRelativeResize="0"/>
          <p:nvPr/>
        </p:nvPicPr>
        <p:blipFill rotWithShape="1">
          <a:blip r:embed="rId6">
            <a:alphaModFix/>
          </a:blip>
          <a:srcRect b="0" l="0" r="0" t="0"/>
          <a:stretch/>
        </p:blipFill>
        <p:spPr>
          <a:xfrm>
            <a:off x="305825" y="4081050"/>
            <a:ext cx="2302375" cy="1587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45175" y="138075"/>
            <a:ext cx="10941000" cy="82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3600">
                <a:solidFill>
                  <a:srgbClr val="FFFFFF"/>
                </a:solidFill>
                <a:latin typeface="Tahoma"/>
                <a:ea typeface="Tahoma"/>
                <a:cs typeface="Tahoma"/>
                <a:sym typeface="Tahoma"/>
              </a:rPr>
              <a:t>Dffits plots with reference line</a:t>
            </a:r>
            <a:endParaRPr b="1" sz="3600">
              <a:solidFill>
                <a:srgbClr val="FFFFFF"/>
              </a:solidFill>
              <a:latin typeface="Tahoma"/>
              <a:ea typeface="Tahoma"/>
              <a:cs typeface="Tahoma"/>
              <a:sym typeface="Tahoma"/>
            </a:endParaRPr>
          </a:p>
        </p:txBody>
      </p:sp>
      <p:pic>
        <p:nvPicPr>
          <p:cNvPr id="422" name="Google Shape;422;p29"/>
          <p:cNvPicPr preferRelativeResize="0"/>
          <p:nvPr/>
        </p:nvPicPr>
        <p:blipFill rotWithShape="1">
          <a:blip r:embed="rId3">
            <a:alphaModFix/>
          </a:blip>
          <a:srcRect b="0" l="0" r="0" t="0"/>
          <a:stretch/>
        </p:blipFill>
        <p:spPr>
          <a:xfrm>
            <a:off x="429600" y="1411500"/>
            <a:ext cx="4568975" cy="395775"/>
          </a:xfrm>
          <a:prstGeom prst="rect">
            <a:avLst/>
          </a:prstGeom>
          <a:noFill/>
          <a:ln>
            <a:noFill/>
          </a:ln>
        </p:spPr>
      </p:pic>
      <p:pic>
        <p:nvPicPr>
          <p:cNvPr id="423" name="Google Shape;423;p29"/>
          <p:cNvPicPr preferRelativeResize="0"/>
          <p:nvPr/>
        </p:nvPicPr>
        <p:blipFill rotWithShape="1">
          <a:blip r:embed="rId4">
            <a:alphaModFix/>
          </a:blip>
          <a:srcRect b="0" l="0" r="0" t="0"/>
          <a:stretch/>
        </p:blipFill>
        <p:spPr>
          <a:xfrm>
            <a:off x="6182950" y="1856425"/>
            <a:ext cx="5836176" cy="4922075"/>
          </a:xfrm>
          <a:prstGeom prst="rect">
            <a:avLst/>
          </a:prstGeom>
          <a:noFill/>
          <a:ln>
            <a:noFill/>
          </a:ln>
        </p:spPr>
      </p:pic>
      <p:pic>
        <p:nvPicPr>
          <p:cNvPr id="424" name="Google Shape;424;p29"/>
          <p:cNvPicPr preferRelativeResize="0"/>
          <p:nvPr/>
        </p:nvPicPr>
        <p:blipFill rotWithShape="1">
          <a:blip r:embed="rId5">
            <a:alphaModFix/>
          </a:blip>
          <a:srcRect b="0" l="0" r="0" t="0"/>
          <a:stretch/>
        </p:blipFill>
        <p:spPr>
          <a:xfrm>
            <a:off x="6649175" y="1411500"/>
            <a:ext cx="4903725" cy="395775"/>
          </a:xfrm>
          <a:prstGeom prst="rect">
            <a:avLst/>
          </a:prstGeom>
          <a:noFill/>
          <a:ln>
            <a:noFill/>
          </a:ln>
        </p:spPr>
      </p:pic>
      <p:sp>
        <p:nvSpPr>
          <p:cNvPr id="425" name="Google Shape;425;p29"/>
          <p:cNvSpPr txBox="1"/>
          <p:nvPr/>
        </p:nvSpPr>
        <p:spPr>
          <a:xfrm>
            <a:off x="1012600" y="1015900"/>
            <a:ext cx="10095000" cy="4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700" u="none" cap="none" strike="noStrike">
                <a:solidFill>
                  <a:srgbClr val="000000"/>
                </a:solidFill>
                <a:latin typeface="Arial"/>
                <a:ea typeface="Arial"/>
                <a:cs typeface="Arial"/>
                <a:sym typeface="Arial"/>
              </a:rPr>
              <a:t>   Model1       </a:t>
            </a:r>
            <a:r>
              <a:rPr b="0" i="0" lang="en-US" sz="1400" u="none" cap="none" strike="noStrike">
                <a:solidFill>
                  <a:srgbClr val="000000"/>
                </a:solidFill>
                <a:latin typeface="Arial"/>
                <a:ea typeface="Arial"/>
                <a:cs typeface="Arial"/>
                <a:sym typeface="Arial"/>
              </a:rPr>
              <a:t>                                                                                                     </a:t>
            </a:r>
            <a:r>
              <a:rPr b="0" i="0" lang="en-US" sz="1700" u="none" cap="none" strike="noStrike">
                <a:solidFill>
                  <a:srgbClr val="000000"/>
                </a:solidFill>
                <a:latin typeface="Tahoma"/>
                <a:ea typeface="Tahoma"/>
                <a:cs typeface="Tahoma"/>
                <a:sym typeface="Tahoma"/>
              </a:rPr>
              <a:t>  </a:t>
            </a:r>
            <a:r>
              <a:rPr b="1" i="0" lang="en-US" sz="1700" u="none" cap="none" strike="noStrike">
                <a:solidFill>
                  <a:srgbClr val="000000"/>
                </a:solidFill>
                <a:latin typeface="Tahoma"/>
                <a:ea typeface="Tahoma"/>
                <a:cs typeface="Tahoma"/>
                <a:sym typeface="Tahoma"/>
              </a:rPr>
              <a:t> </a:t>
            </a:r>
            <a:r>
              <a:rPr b="1" i="0" lang="en-US" sz="1700" u="none" cap="none" strike="noStrike">
                <a:solidFill>
                  <a:srgbClr val="000000"/>
                </a:solidFill>
                <a:latin typeface="Arial"/>
                <a:ea typeface="Arial"/>
                <a:cs typeface="Arial"/>
                <a:sym typeface="Arial"/>
              </a:rPr>
              <a:t> Model2</a:t>
            </a:r>
            <a:endParaRPr b="1" i="0" sz="1700" u="none" cap="none" strike="noStrike">
              <a:solidFill>
                <a:srgbClr val="000000"/>
              </a:solidFill>
              <a:latin typeface="Arial"/>
              <a:ea typeface="Arial"/>
              <a:cs typeface="Arial"/>
              <a:sym typeface="Arial"/>
            </a:endParaRPr>
          </a:p>
        </p:txBody>
      </p:sp>
      <p:pic>
        <p:nvPicPr>
          <p:cNvPr id="426" name="Google Shape;426;p29"/>
          <p:cNvPicPr preferRelativeResize="0"/>
          <p:nvPr/>
        </p:nvPicPr>
        <p:blipFill rotWithShape="1">
          <a:blip r:embed="rId6">
            <a:alphaModFix/>
          </a:blip>
          <a:srcRect b="0" l="0" r="0" t="0"/>
          <a:stretch/>
        </p:blipFill>
        <p:spPr>
          <a:xfrm>
            <a:off x="152400" y="1856425"/>
            <a:ext cx="5878150" cy="4830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
          <p:cNvSpPr txBox="1"/>
          <p:nvPr>
            <p:ph idx="1" type="body"/>
          </p:nvPr>
        </p:nvSpPr>
        <p:spPr>
          <a:xfrm>
            <a:off x="838200" y="822874"/>
            <a:ext cx="10515600" cy="5685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t/>
            </a:r>
            <a:endParaRPr sz="2600">
              <a:latin typeface="Tahoma"/>
              <a:ea typeface="Tahoma"/>
              <a:cs typeface="Tahoma"/>
              <a:sym typeface="Tahoma"/>
            </a:endParaRPr>
          </a:p>
          <a:p>
            <a:pPr indent="-215900" lvl="0" marL="228600" rtl="0" algn="l">
              <a:lnSpc>
                <a:spcPct val="90000"/>
              </a:lnSpc>
              <a:spcBef>
                <a:spcPts val="1000"/>
              </a:spcBef>
              <a:spcAft>
                <a:spcPts val="0"/>
              </a:spcAft>
              <a:buSzPts val="2600"/>
              <a:buFont typeface="Tahoma"/>
              <a:buChar char="•"/>
            </a:pPr>
            <a:r>
              <a:rPr lang="en-US" sz="2600">
                <a:latin typeface="Tahoma"/>
                <a:ea typeface="Tahoma"/>
                <a:cs typeface="Tahoma"/>
                <a:sym typeface="Tahoma"/>
              </a:rPr>
              <a:t>Data cleaning-missing values</a:t>
            </a:r>
            <a:endParaRPr sz="26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Visually analyze raw dataset</a:t>
            </a:r>
            <a:endParaRPr sz="26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Randomly split dataset</a:t>
            </a:r>
            <a:endParaRPr sz="2600">
              <a:latin typeface="Tahoma"/>
              <a:ea typeface="Tahoma"/>
              <a:cs typeface="Tahoma"/>
              <a:sym typeface="Tahoma"/>
            </a:endParaRPr>
          </a:p>
          <a:p>
            <a:pPr indent="-203200" lvl="1" marL="685800" rtl="0" algn="l">
              <a:lnSpc>
                <a:spcPct val="90000"/>
              </a:lnSpc>
              <a:spcBef>
                <a:spcPts val="500"/>
              </a:spcBef>
              <a:spcAft>
                <a:spcPts val="0"/>
              </a:spcAft>
              <a:buClr>
                <a:srgbClr val="3A3838"/>
              </a:buClr>
              <a:buSzPts val="2000"/>
              <a:buFont typeface="Tahoma"/>
              <a:buChar char="•"/>
            </a:pPr>
            <a:r>
              <a:rPr lang="en-US" sz="2000">
                <a:latin typeface="Tahoma"/>
                <a:ea typeface="Tahoma"/>
                <a:cs typeface="Tahoma"/>
                <a:sym typeface="Tahoma"/>
              </a:rPr>
              <a:t> training set --- 66%</a:t>
            </a:r>
            <a:endParaRPr sz="2000">
              <a:latin typeface="Tahoma"/>
              <a:ea typeface="Tahoma"/>
              <a:cs typeface="Tahoma"/>
              <a:sym typeface="Tahoma"/>
            </a:endParaRPr>
          </a:p>
          <a:p>
            <a:pPr indent="-228600" lvl="1" marL="685800" rtl="0" algn="l">
              <a:lnSpc>
                <a:spcPct val="90000"/>
              </a:lnSpc>
              <a:spcBef>
                <a:spcPts val="500"/>
              </a:spcBef>
              <a:spcAft>
                <a:spcPts val="0"/>
              </a:spcAft>
              <a:buClr>
                <a:srgbClr val="3A3838"/>
              </a:buClr>
              <a:buSzPts val="2000"/>
              <a:buFont typeface="Tahoma"/>
              <a:buChar char="•"/>
            </a:pPr>
            <a:r>
              <a:rPr lang="en-US" sz="2000">
                <a:latin typeface="Tahoma"/>
                <a:ea typeface="Tahoma"/>
                <a:cs typeface="Tahoma"/>
                <a:sym typeface="Tahoma"/>
              </a:rPr>
              <a:t> testing set --- 34%</a:t>
            </a:r>
            <a:endParaRPr sz="20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Visually analyze data</a:t>
            </a:r>
            <a:endParaRPr sz="2600">
              <a:latin typeface="Tahoma"/>
              <a:ea typeface="Tahoma"/>
              <a:cs typeface="Tahoma"/>
              <a:sym typeface="Tahoma"/>
            </a:endParaRPr>
          </a:p>
          <a:p>
            <a:pPr indent="-203200" lvl="1" marL="685800" rtl="0" algn="l">
              <a:lnSpc>
                <a:spcPct val="90000"/>
              </a:lnSpc>
              <a:spcBef>
                <a:spcPts val="500"/>
              </a:spcBef>
              <a:spcAft>
                <a:spcPts val="0"/>
              </a:spcAft>
              <a:buClr>
                <a:srgbClr val="3A3838"/>
              </a:buClr>
              <a:buSzPts val="2000"/>
              <a:buFont typeface="Tahoma"/>
              <a:buChar char="•"/>
            </a:pPr>
            <a:r>
              <a:rPr lang="en-US" sz="2000">
                <a:latin typeface="Tahoma"/>
                <a:ea typeface="Tahoma"/>
                <a:cs typeface="Tahoma"/>
                <a:sym typeface="Tahoma"/>
              </a:rPr>
              <a:t>Boxplot, Histogram, qqplot, scatter matrix, correlation matrix</a:t>
            </a:r>
            <a:endParaRPr sz="20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Conduct Preliminary model- first order full model</a:t>
            </a:r>
            <a:endParaRPr sz="26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Preliminary model Diagnostics</a:t>
            </a:r>
            <a:endParaRPr sz="2600">
              <a:latin typeface="Tahoma"/>
              <a:ea typeface="Tahoma"/>
              <a:cs typeface="Tahoma"/>
              <a:sym typeface="Tahoma"/>
            </a:endParaRPr>
          </a:p>
          <a:p>
            <a:pPr indent="-228600" lvl="1" marL="685800" rtl="0" algn="l">
              <a:lnSpc>
                <a:spcPct val="90000"/>
              </a:lnSpc>
              <a:spcBef>
                <a:spcPts val="500"/>
              </a:spcBef>
              <a:spcAft>
                <a:spcPts val="0"/>
              </a:spcAft>
              <a:buClr>
                <a:srgbClr val="000000"/>
              </a:buClr>
              <a:buSzPts val="2000"/>
              <a:buFont typeface="Tahoma"/>
              <a:buChar char="•"/>
            </a:pPr>
            <a:r>
              <a:rPr lang="en-US" sz="2000">
                <a:solidFill>
                  <a:srgbClr val="000000"/>
                </a:solidFill>
                <a:latin typeface="Tahoma"/>
                <a:ea typeface="Tahoma"/>
                <a:cs typeface="Tahoma"/>
                <a:sym typeface="Tahoma"/>
              </a:rPr>
              <a:t>Linearity ---  scatterplot of Y vs. X’s/ Y vs. residuals</a:t>
            </a:r>
            <a:endParaRPr sz="2000">
              <a:solidFill>
                <a:srgbClr val="000000"/>
              </a:solidFill>
              <a:latin typeface="Tahoma"/>
              <a:ea typeface="Tahoma"/>
              <a:cs typeface="Tahoma"/>
              <a:sym typeface="Tahoma"/>
            </a:endParaRPr>
          </a:p>
          <a:p>
            <a:pPr indent="-228600" lvl="1" marL="685800" rtl="0" algn="l">
              <a:lnSpc>
                <a:spcPct val="90000"/>
              </a:lnSpc>
              <a:spcBef>
                <a:spcPts val="500"/>
              </a:spcBef>
              <a:spcAft>
                <a:spcPts val="0"/>
              </a:spcAft>
              <a:buClr>
                <a:srgbClr val="000000"/>
              </a:buClr>
              <a:buSzPts val="2000"/>
              <a:buFont typeface="Tahoma"/>
              <a:buChar char="•"/>
            </a:pPr>
            <a:r>
              <a:rPr lang="en-US" sz="2000">
                <a:solidFill>
                  <a:srgbClr val="000000"/>
                </a:solidFill>
                <a:latin typeface="Tahoma"/>
                <a:ea typeface="Tahoma"/>
                <a:cs typeface="Tahoma"/>
                <a:sym typeface="Tahoma"/>
              </a:rPr>
              <a:t>Homoscedasticity of errors --- scatterplot of residuals vs. X’s   </a:t>
            </a:r>
            <a:endParaRPr sz="2000">
              <a:solidFill>
                <a:srgbClr val="000000"/>
              </a:solidFill>
              <a:latin typeface="Tahoma"/>
              <a:ea typeface="Tahoma"/>
              <a:cs typeface="Tahoma"/>
              <a:sym typeface="Tahoma"/>
            </a:endParaRPr>
          </a:p>
          <a:p>
            <a:pPr indent="-228600" lvl="1" marL="685800" rtl="0" algn="l">
              <a:lnSpc>
                <a:spcPct val="90000"/>
              </a:lnSpc>
              <a:spcBef>
                <a:spcPts val="500"/>
              </a:spcBef>
              <a:spcAft>
                <a:spcPts val="0"/>
              </a:spcAft>
              <a:buClr>
                <a:srgbClr val="000000"/>
              </a:buClr>
              <a:buSzPts val="2000"/>
              <a:buFont typeface="Tahoma"/>
              <a:buChar char="•"/>
            </a:pPr>
            <a:r>
              <a:rPr lang="en-US" sz="2000">
                <a:solidFill>
                  <a:srgbClr val="000000"/>
                </a:solidFill>
                <a:latin typeface="Tahoma"/>
                <a:ea typeface="Tahoma"/>
                <a:cs typeface="Tahoma"/>
                <a:sym typeface="Tahoma"/>
              </a:rPr>
              <a:t>Normality of errors --- QQ plot of residuals / Shapiro-Wilk Test</a:t>
            </a:r>
            <a:endParaRPr sz="2000">
              <a:solidFill>
                <a:srgbClr val="000000"/>
              </a:solidFill>
              <a:latin typeface="Tahoma"/>
              <a:ea typeface="Tahoma"/>
              <a:cs typeface="Tahoma"/>
              <a:sym typeface="Tahoma"/>
            </a:endParaRPr>
          </a:p>
          <a:p>
            <a:pPr indent="-228600" lvl="1" marL="685800" rtl="0" algn="l">
              <a:lnSpc>
                <a:spcPct val="90000"/>
              </a:lnSpc>
              <a:spcBef>
                <a:spcPts val="500"/>
              </a:spcBef>
              <a:spcAft>
                <a:spcPts val="0"/>
              </a:spcAft>
              <a:buClr>
                <a:srgbClr val="000000"/>
              </a:buClr>
              <a:buSzPts val="2000"/>
              <a:buFont typeface="Tahoma"/>
              <a:buChar char="•"/>
            </a:pPr>
            <a:r>
              <a:rPr lang="en-US" sz="2000">
                <a:solidFill>
                  <a:srgbClr val="000000"/>
                </a:solidFill>
                <a:latin typeface="Tahoma"/>
                <a:ea typeface="Tahoma"/>
                <a:cs typeface="Tahoma"/>
                <a:sym typeface="Tahoma"/>
              </a:rPr>
              <a:t>Independence --- assess collinearity </a:t>
            </a:r>
            <a:endParaRPr sz="2000">
              <a:solidFill>
                <a:srgbClr val="000000"/>
              </a:solidFill>
              <a:latin typeface="Tahoma"/>
              <a:ea typeface="Tahoma"/>
              <a:cs typeface="Tahoma"/>
              <a:sym typeface="Tahoma"/>
            </a:endParaRPr>
          </a:p>
          <a:p>
            <a:pPr indent="-76200" lvl="1" marL="685800" rtl="0" algn="l">
              <a:lnSpc>
                <a:spcPct val="90000"/>
              </a:lnSpc>
              <a:spcBef>
                <a:spcPts val="500"/>
              </a:spcBef>
              <a:spcAft>
                <a:spcPts val="0"/>
              </a:spcAft>
              <a:buClr>
                <a:srgbClr val="3A3838"/>
              </a:buClr>
              <a:buSzPts val="2400"/>
              <a:buNone/>
            </a:pPr>
            <a:r>
              <a:t/>
            </a:r>
            <a:endParaRPr/>
          </a:p>
          <a:p>
            <a:pPr indent="-76200" lvl="1" marL="685800" rtl="0" algn="l">
              <a:lnSpc>
                <a:spcPct val="90000"/>
              </a:lnSpc>
              <a:spcBef>
                <a:spcPts val="500"/>
              </a:spcBef>
              <a:spcAft>
                <a:spcPts val="0"/>
              </a:spcAft>
              <a:buClr>
                <a:srgbClr val="3A3838"/>
              </a:buClr>
              <a:buSzPts val="2400"/>
              <a:buNone/>
            </a:pPr>
            <a:r>
              <a:t/>
            </a:r>
            <a:endParaRPr/>
          </a:p>
          <a:p>
            <a:pPr indent="-76200" lvl="1" marL="685800" rtl="0" algn="l">
              <a:lnSpc>
                <a:spcPct val="90000"/>
              </a:lnSpc>
              <a:spcBef>
                <a:spcPts val="500"/>
              </a:spcBef>
              <a:spcAft>
                <a:spcPts val="0"/>
              </a:spcAft>
              <a:buClr>
                <a:srgbClr val="3A3838"/>
              </a:buClr>
              <a:buSzPts val="2400"/>
              <a:buNone/>
            </a:pPr>
            <a:r>
              <a:t/>
            </a:r>
            <a:endParaRPr/>
          </a:p>
          <a:p>
            <a:pPr indent="0" lvl="1" marL="457200" rtl="0" algn="l">
              <a:lnSpc>
                <a:spcPct val="90000"/>
              </a:lnSpc>
              <a:spcBef>
                <a:spcPts val="500"/>
              </a:spcBef>
              <a:spcAft>
                <a:spcPts val="0"/>
              </a:spcAft>
              <a:buClr>
                <a:srgbClr val="3A3838"/>
              </a:buClr>
              <a:buSzPts val="2400"/>
              <a:buNone/>
            </a:pPr>
            <a:r>
              <a:rPr lang="en-US"/>
              <a:t>  </a:t>
            </a:r>
            <a:endParaRPr/>
          </a:p>
        </p:txBody>
      </p:sp>
      <p:sp>
        <p:nvSpPr>
          <p:cNvPr id="182" name="Google Shape;182;p3"/>
          <p:cNvSpPr txBox="1"/>
          <p:nvPr/>
        </p:nvSpPr>
        <p:spPr>
          <a:xfrm>
            <a:off x="330459" y="-16850"/>
            <a:ext cx="10515600" cy="11946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Methods</a:t>
            </a:r>
            <a:endParaRPr b="1" i="0" sz="4300" u="none" cap="none" strike="noStrike">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0"/>
          <p:cNvSpPr txBox="1"/>
          <p:nvPr>
            <p:ph type="title"/>
          </p:nvPr>
        </p:nvSpPr>
        <p:spPr>
          <a:xfrm>
            <a:off x="32225" y="118825"/>
            <a:ext cx="11752200" cy="74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3500">
                <a:solidFill>
                  <a:srgbClr val="FFFFFF"/>
                </a:solidFill>
                <a:latin typeface="Tahoma"/>
                <a:ea typeface="Tahoma"/>
                <a:cs typeface="Tahoma"/>
                <a:sym typeface="Tahoma"/>
              </a:rPr>
              <a:t>Leverage plots with the reference line</a:t>
            </a:r>
            <a:endParaRPr b="1" sz="3500">
              <a:solidFill>
                <a:srgbClr val="FFFFFF"/>
              </a:solidFill>
              <a:latin typeface="Tahoma"/>
              <a:ea typeface="Tahoma"/>
              <a:cs typeface="Tahoma"/>
              <a:sym typeface="Tahoma"/>
            </a:endParaRPr>
          </a:p>
        </p:txBody>
      </p:sp>
      <p:pic>
        <p:nvPicPr>
          <p:cNvPr id="432" name="Google Shape;432;p30"/>
          <p:cNvPicPr preferRelativeResize="0"/>
          <p:nvPr/>
        </p:nvPicPr>
        <p:blipFill rotWithShape="1">
          <a:blip r:embed="rId3">
            <a:alphaModFix/>
          </a:blip>
          <a:srcRect b="0" l="0" r="0" t="0"/>
          <a:stretch/>
        </p:blipFill>
        <p:spPr>
          <a:xfrm>
            <a:off x="6096000" y="1411500"/>
            <a:ext cx="5916975" cy="5062950"/>
          </a:xfrm>
          <a:prstGeom prst="rect">
            <a:avLst/>
          </a:prstGeom>
          <a:noFill/>
          <a:ln>
            <a:noFill/>
          </a:ln>
        </p:spPr>
      </p:pic>
      <p:pic>
        <p:nvPicPr>
          <p:cNvPr id="433" name="Google Shape;433;p30"/>
          <p:cNvPicPr preferRelativeResize="0"/>
          <p:nvPr/>
        </p:nvPicPr>
        <p:blipFill rotWithShape="1">
          <a:blip r:embed="rId4">
            <a:alphaModFix/>
          </a:blip>
          <a:srcRect b="0" l="0" r="0" t="0"/>
          <a:stretch/>
        </p:blipFill>
        <p:spPr>
          <a:xfrm>
            <a:off x="371175" y="1949775"/>
            <a:ext cx="5559525" cy="4524676"/>
          </a:xfrm>
          <a:prstGeom prst="rect">
            <a:avLst/>
          </a:prstGeom>
          <a:noFill/>
          <a:ln>
            <a:noFill/>
          </a:ln>
        </p:spPr>
      </p:pic>
      <p:pic>
        <p:nvPicPr>
          <p:cNvPr id="434" name="Google Shape;434;p30"/>
          <p:cNvPicPr preferRelativeResize="0"/>
          <p:nvPr/>
        </p:nvPicPr>
        <p:blipFill rotWithShape="1">
          <a:blip r:embed="rId5">
            <a:alphaModFix/>
          </a:blip>
          <a:srcRect b="0" l="0" r="0" t="0"/>
          <a:stretch/>
        </p:blipFill>
        <p:spPr>
          <a:xfrm>
            <a:off x="838200" y="1411500"/>
            <a:ext cx="5092500" cy="383550"/>
          </a:xfrm>
          <a:prstGeom prst="rect">
            <a:avLst/>
          </a:prstGeom>
          <a:noFill/>
          <a:ln>
            <a:noFill/>
          </a:ln>
        </p:spPr>
      </p:pic>
      <p:sp>
        <p:nvSpPr>
          <p:cNvPr id="435" name="Google Shape;435;p30"/>
          <p:cNvSpPr txBox="1"/>
          <p:nvPr/>
        </p:nvSpPr>
        <p:spPr>
          <a:xfrm>
            <a:off x="1012600" y="1015900"/>
            <a:ext cx="10095000" cy="4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700" u="none" cap="none" strike="noStrike">
                <a:solidFill>
                  <a:srgbClr val="000000"/>
                </a:solidFill>
                <a:latin typeface="Arial"/>
                <a:ea typeface="Arial"/>
                <a:cs typeface="Arial"/>
                <a:sym typeface="Arial"/>
              </a:rPr>
              <a:t>   Model1       </a:t>
            </a:r>
            <a:r>
              <a:rPr b="0" i="0" lang="en-US" sz="1400" u="none" cap="none" strike="noStrike">
                <a:solidFill>
                  <a:srgbClr val="000000"/>
                </a:solidFill>
                <a:latin typeface="Arial"/>
                <a:ea typeface="Arial"/>
                <a:cs typeface="Arial"/>
                <a:sym typeface="Arial"/>
              </a:rPr>
              <a:t>                                                                                             </a:t>
            </a:r>
            <a:r>
              <a:rPr b="1" i="0" lang="en-US" sz="1700" u="none" cap="none" strike="noStrike">
                <a:solidFill>
                  <a:srgbClr val="000000"/>
                </a:solidFill>
                <a:latin typeface="Arial"/>
                <a:ea typeface="Arial"/>
                <a:cs typeface="Arial"/>
                <a:sym typeface="Arial"/>
              </a:rPr>
              <a:t> Model2</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1"/>
          <p:cNvSpPr txBox="1"/>
          <p:nvPr>
            <p:ph idx="1" type="body"/>
          </p:nvPr>
        </p:nvSpPr>
        <p:spPr>
          <a:xfrm>
            <a:off x="150450" y="1642400"/>
            <a:ext cx="11873100" cy="506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t/>
            </a:r>
            <a:endParaRPr b="1" sz="4400">
              <a:solidFill>
                <a:srgbClr val="000000"/>
              </a:solidFill>
              <a:latin typeface="Tahoma"/>
              <a:ea typeface="Tahoma"/>
              <a:cs typeface="Tahoma"/>
              <a:sym typeface="Tahoma"/>
            </a:endParaRPr>
          </a:p>
          <a:p>
            <a:pPr indent="0" lvl="0" marL="0" rtl="0" algn="l">
              <a:lnSpc>
                <a:spcPct val="90000"/>
              </a:lnSpc>
              <a:spcBef>
                <a:spcPts val="0"/>
              </a:spcBef>
              <a:spcAft>
                <a:spcPts val="0"/>
              </a:spcAft>
              <a:buSzPts val="1800"/>
              <a:buNone/>
            </a:pPr>
            <a:r>
              <a:rPr b="1" lang="en-US" sz="4400">
                <a:solidFill>
                  <a:srgbClr val="000000"/>
                </a:solidFill>
                <a:latin typeface="Tahoma"/>
                <a:ea typeface="Tahoma"/>
                <a:cs typeface="Tahoma"/>
                <a:sym typeface="Tahoma"/>
              </a:rPr>
              <a:t>            </a:t>
            </a:r>
            <a:endParaRPr b="1" sz="4400">
              <a:solidFill>
                <a:srgbClr val="000000"/>
              </a:solidFill>
              <a:latin typeface="Tahoma"/>
              <a:ea typeface="Tahoma"/>
              <a:cs typeface="Tahoma"/>
              <a:sym typeface="Tahoma"/>
            </a:endParaRPr>
          </a:p>
          <a:p>
            <a:pPr indent="0" lvl="0" marL="0" rtl="0" algn="l">
              <a:lnSpc>
                <a:spcPct val="90000"/>
              </a:lnSpc>
              <a:spcBef>
                <a:spcPts val="0"/>
              </a:spcBef>
              <a:spcAft>
                <a:spcPts val="0"/>
              </a:spcAft>
              <a:buClr>
                <a:srgbClr val="B96645"/>
              </a:buClr>
              <a:buSzPts val="4400"/>
              <a:buFont typeface="Arial"/>
              <a:buNone/>
            </a:pPr>
            <a:r>
              <a:rPr b="1" lang="en-US" sz="4400">
                <a:solidFill>
                  <a:srgbClr val="000000"/>
                </a:solidFill>
                <a:latin typeface="Tahoma"/>
                <a:ea typeface="Tahoma"/>
                <a:cs typeface="Tahoma"/>
                <a:sym typeface="Tahoma"/>
              </a:rPr>
              <a:t>                Model validation</a:t>
            </a:r>
            <a:endParaRPr sz="29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2"/>
          <p:cNvSpPr txBox="1"/>
          <p:nvPr>
            <p:ph type="title"/>
          </p:nvPr>
        </p:nvSpPr>
        <p:spPr>
          <a:xfrm>
            <a:off x="254925" y="126432"/>
            <a:ext cx="10239000" cy="70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4300">
                <a:solidFill>
                  <a:srgbClr val="FFFFFF"/>
                </a:solidFill>
                <a:latin typeface="Tahoma"/>
                <a:ea typeface="Tahoma"/>
                <a:cs typeface="Tahoma"/>
                <a:sym typeface="Tahoma"/>
              </a:rPr>
              <a:t>Model validation                    Model 1</a:t>
            </a:r>
            <a:endParaRPr b="1" sz="4300">
              <a:solidFill>
                <a:srgbClr val="FFFFFF"/>
              </a:solidFill>
              <a:latin typeface="Tahoma"/>
              <a:ea typeface="Tahoma"/>
              <a:cs typeface="Tahoma"/>
              <a:sym typeface="Tahoma"/>
            </a:endParaRPr>
          </a:p>
        </p:txBody>
      </p:sp>
      <p:sp>
        <p:nvSpPr>
          <p:cNvPr id="447" name="Google Shape;447;p32"/>
          <p:cNvSpPr txBox="1"/>
          <p:nvPr/>
        </p:nvSpPr>
        <p:spPr>
          <a:xfrm>
            <a:off x="369925" y="1086350"/>
            <a:ext cx="10985100" cy="9204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00000"/>
              </a:buClr>
              <a:buSzPts val="2800"/>
              <a:buFont typeface="Tahoma"/>
              <a:buChar char="●"/>
            </a:pPr>
            <a:r>
              <a:rPr b="1" i="0" lang="en-US" sz="2800" u="none" cap="none" strike="noStrike">
                <a:solidFill>
                  <a:srgbClr val="000000"/>
                </a:solidFill>
                <a:latin typeface="Tahoma"/>
                <a:ea typeface="Tahoma"/>
                <a:cs typeface="Tahoma"/>
                <a:sym typeface="Tahoma"/>
              </a:rPr>
              <a:t>Step1:</a:t>
            </a:r>
            <a:r>
              <a:rPr b="0" i="0" lang="en-US" sz="2800" u="none" cap="none" strike="noStrike">
                <a:solidFill>
                  <a:srgbClr val="000000"/>
                </a:solidFill>
                <a:latin typeface="Tahoma"/>
                <a:ea typeface="Tahoma"/>
                <a:cs typeface="Tahoma"/>
                <a:sym typeface="Tahoma"/>
              </a:rPr>
              <a:t> Comparing coefficients in the two data subsets</a:t>
            </a:r>
            <a:endParaRPr b="1" i="0" sz="2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1" i="0" sz="2800" u="none" cap="none" strike="noStrike">
              <a:solidFill>
                <a:srgbClr val="000000"/>
              </a:solidFill>
              <a:latin typeface="Tahoma"/>
              <a:ea typeface="Tahoma"/>
              <a:cs typeface="Tahoma"/>
              <a:sym typeface="Tahoma"/>
            </a:endParaRPr>
          </a:p>
        </p:txBody>
      </p:sp>
      <p:pic>
        <p:nvPicPr>
          <p:cNvPr id="448" name="Google Shape;448;p32"/>
          <p:cNvPicPr preferRelativeResize="0"/>
          <p:nvPr/>
        </p:nvPicPr>
        <p:blipFill rotWithShape="1">
          <a:blip r:embed="rId3">
            <a:alphaModFix/>
          </a:blip>
          <a:srcRect b="0" l="0" r="0" t="0"/>
          <a:stretch/>
        </p:blipFill>
        <p:spPr>
          <a:xfrm>
            <a:off x="6108950" y="1825625"/>
            <a:ext cx="5915775" cy="4587450"/>
          </a:xfrm>
          <a:prstGeom prst="rect">
            <a:avLst/>
          </a:prstGeom>
          <a:noFill/>
          <a:ln>
            <a:noFill/>
          </a:ln>
        </p:spPr>
      </p:pic>
      <p:pic>
        <p:nvPicPr>
          <p:cNvPr id="449" name="Google Shape;449;p32"/>
          <p:cNvPicPr preferRelativeResize="0"/>
          <p:nvPr/>
        </p:nvPicPr>
        <p:blipFill rotWithShape="1">
          <a:blip r:embed="rId4">
            <a:alphaModFix/>
          </a:blip>
          <a:srcRect b="0" l="0" r="0" t="0"/>
          <a:stretch/>
        </p:blipFill>
        <p:spPr>
          <a:xfrm>
            <a:off x="152400" y="1825625"/>
            <a:ext cx="5781326" cy="458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3"/>
          <p:cNvSpPr txBox="1"/>
          <p:nvPr>
            <p:ph type="title"/>
          </p:nvPr>
        </p:nvSpPr>
        <p:spPr>
          <a:xfrm>
            <a:off x="838200" y="107408"/>
            <a:ext cx="9809400" cy="78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4300">
                <a:solidFill>
                  <a:srgbClr val="FFFFFF"/>
                </a:solidFill>
                <a:latin typeface="Tahoma"/>
                <a:ea typeface="Tahoma"/>
                <a:cs typeface="Tahoma"/>
                <a:sym typeface="Tahoma"/>
              </a:rPr>
              <a:t>Model validation                 Model 2</a:t>
            </a:r>
            <a:endParaRPr b="1"/>
          </a:p>
        </p:txBody>
      </p:sp>
      <p:pic>
        <p:nvPicPr>
          <p:cNvPr id="455" name="Google Shape;455;p33"/>
          <p:cNvPicPr preferRelativeResize="0"/>
          <p:nvPr/>
        </p:nvPicPr>
        <p:blipFill rotWithShape="1">
          <a:blip r:embed="rId3">
            <a:alphaModFix/>
          </a:blip>
          <a:srcRect b="0" l="0" r="0" t="0"/>
          <a:stretch/>
        </p:blipFill>
        <p:spPr>
          <a:xfrm>
            <a:off x="6096000" y="1978025"/>
            <a:ext cx="5963024" cy="4327650"/>
          </a:xfrm>
          <a:prstGeom prst="rect">
            <a:avLst/>
          </a:prstGeom>
          <a:noFill/>
          <a:ln>
            <a:noFill/>
          </a:ln>
        </p:spPr>
      </p:pic>
      <p:pic>
        <p:nvPicPr>
          <p:cNvPr id="456" name="Google Shape;456;p33"/>
          <p:cNvPicPr preferRelativeResize="0"/>
          <p:nvPr/>
        </p:nvPicPr>
        <p:blipFill rotWithShape="1">
          <a:blip r:embed="rId4">
            <a:alphaModFix/>
          </a:blip>
          <a:srcRect b="0" l="0" r="0" t="0"/>
          <a:stretch/>
        </p:blipFill>
        <p:spPr>
          <a:xfrm>
            <a:off x="152400" y="1978025"/>
            <a:ext cx="5860750" cy="4389025"/>
          </a:xfrm>
          <a:prstGeom prst="rect">
            <a:avLst/>
          </a:prstGeom>
          <a:noFill/>
          <a:ln>
            <a:noFill/>
          </a:ln>
        </p:spPr>
      </p:pic>
      <p:sp>
        <p:nvSpPr>
          <p:cNvPr id="457" name="Google Shape;457;p33"/>
          <p:cNvSpPr txBox="1"/>
          <p:nvPr/>
        </p:nvSpPr>
        <p:spPr>
          <a:xfrm>
            <a:off x="397775" y="1156000"/>
            <a:ext cx="10985100" cy="9204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00000"/>
              </a:buClr>
              <a:buSzPts val="2800"/>
              <a:buFont typeface="Tahoma"/>
              <a:buChar char="●"/>
            </a:pPr>
            <a:r>
              <a:rPr b="1" i="0" lang="en-US" sz="2800" u="none" cap="none" strike="noStrike">
                <a:solidFill>
                  <a:srgbClr val="000000"/>
                </a:solidFill>
                <a:latin typeface="Tahoma"/>
                <a:ea typeface="Tahoma"/>
                <a:cs typeface="Tahoma"/>
                <a:sym typeface="Tahoma"/>
              </a:rPr>
              <a:t>Step1:</a:t>
            </a:r>
            <a:r>
              <a:rPr b="0" i="0" lang="en-US" sz="2800" u="none" cap="none" strike="noStrike">
                <a:solidFill>
                  <a:srgbClr val="000000"/>
                </a:solidFill>
                <a:latin typeface="Tahoma"/>
                <a:ea typeface="Tahoma"/>
                <a:cs typeface="Tahoma"/>
                <a:sym typeface="Tahoma"/>
              </a:rPr>
              <a:t> Comparing coefficients in the two data subsets</a:t>
            </a:r>
            <a:endParaRPr b="1" i="0" sz="2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1" i="0" sz="2800" u="none" cap="none" strike="noStrike">
              <a:solidFill>
                <a:srgbClr val="000000"/>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txBox="1"/>
          <p:nvPr>
            <p:ph type="title"/>
          </p:nvPr>
        </p:nvSpPr>
        <p:spPr>
          <a:xfrm>
            <a:off x="838200" y="138082"/>
            <a:ext cx="10515600" cy="84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4300">
                <a:solidFill>
                  <a:srgbClr val="FFFFFF"/>
                </a:solidFill>
                <a:latin typeface="Tahoma"/>
                <a:ea typeface="Tahoma"/>
                <a:cs typeface="Tahoma"/>
                <a:sym typeface="Tahoma"/>
              </a:rPr>
              <a:t>Model validation</a:t>
            </a:r>
            <a:endParaRPr b="1"/>
          </a:p>
        </p:txBody>
      </p:sp>
      <p:sp>
        <p:nvSpPr>
          <p:cNvPr id="463" name="Google Shape;463;p34"/>
          <p:cNvSpPr txBox="1"/>
          <p:nvPr/>
        </p:nvSpPr>
        <p:spPr>
          <a:xfrm>
            <a:off x="676450" y="1088848"/>
            <a:ext cx="10985100" cy="7503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00000"/>
              </a:buClr>
              <a:buSzPts val="2800"/>
              <a:buFont typeface="Tahoma"/>
              <a:buChar char="●"/>
            </a:pPr>
            <a:r>
              <a:rPr b="1" i="0" lang="en-US" sz="2800" u="none" cap="none" strike="noStrike">
                <a:solidFill>
                  <a:srgbClr val="000000"/>
                </a:solidFill>
                <a:latin typeface="Tahoma"/>
                <a:ea typeface="Tahoma"/>
                <a:cs typeface="Tahoma"/>
                <a:sym typeface="Tahoma"/>
              </a:rPr>
              <a:t>Step2:</a:t>
            </a:r>
            <a:r>
              <a:rPr b="0" i="0" lang="en-US" sz="2800" u="none" cap="none" strike="noStrike">
                <a:solidFill>
                  <a:srgbClr val="000000"/>
                </a:solidFill>
                <a:latin typeface="Tahoma"/>
                <a:ea typeface="Tahoma"/>
                <a:cs typeface="Tahoma"/>
                <a:sym typeface="Tahoma"/>
              </a:rPr>
              <a:t> Comparing MSE and MSPR </a:t>
            </a:r>
            <a:endParaRPr b="0" i="0" sz="2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1" i="0" sz="2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1" i="0" sz="2800" u="none" cap="none" strike="noStrike">
              <a:solidFill>
                <a:srgbClr val="000000"/>
              </a:solidFill>
              <a:latin typeface="Tahoma"/>
              <a:ea typeface="Tahoma"/>
              <a:cs typeface="Tahoma"/>
              <a:sym typeface="Tahoma"/>
            </a:endParaRPr>
          </a:p>
        </p:txBody>
      </p:sp>
      <p:pic>
        <p:nvPicPr>
          <p:cNvPr id="464" name="Google Shape;464;p34"/>
          <p:cNvPicPr preferRelativeResize="0"/>
          <p:nvPr/>
        </p:nvPicPr>
        <p:blipFill rotWithShape="1">
          <a:blip r:embed="rId3">
            <a:alphaModFix/>
          </a:blip>
          <a:srcRect b="0" l="0" r="0" t="0"/>
          <a:stretch/>
        </p:blipFill>
        <p:spPr>
          <a:xfrm>
            <a:off x="921950" y="2116100"/>
            <a:ext cx="4249825" cy="1918925"/>
          </a:xfrm>
          <a:prstGeom prst="rect">
            <a:avLst/>
          </a:prstGeom>
          <a:noFill/>
          <a:ln>
            <a:noFill/>
          </a:ln>
        </p:spPr>
      </p:pic>
      <p:pic>
        <p:nvPicPr>
          <p:cNvPr id="465" name="Google Shape;465;p34"/>
          <p:cNvPicPr preferRelativeResize="0"/>
          <p:nvPr/>
        </p:nvPicPr>
        <p:blipFill rotWithShape="1">
          <a:blip r:embed="rId4">
            <a:alphaModFix/>
          </a:blip>
          <a:srcRect b="0" l="0" r="0" t="0"/>
          <a:stretch/>
        </p:blipFill>
        <p:spPr>
          <a:xfrm>
            <a:off x="6965900" y="1963700"/>
            <a:ext cx="4464600" cy="2103025"/>
          </a:xfrm>
          <a:prstGeom prst="rect">
            <a:avLst/>
          </a:prstGeom>
          <a:noFill/>
          <a:ln>
            <a:noFill/>
          </a:ln>
        </p:spPr>
      </p:pic>
      <p:sp>
        <p:nvSpPr>
          <p:cNvPr id="466" name="Google Shape;466;p34"/>
          <p:cNvSpPr txBox="1"/>
          <p:nvPr/>
        </p:nvSpPr>
        <p:spPr>
          <a:xfrm>
            <a:off x="838200" y="4219125"/>
            <a:ext cx="11144100" cy="263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900"/>
              <a:buFont typeface="Arial"/>
              <a:buNone/>
            </a:pPr>
            <a:r>
              <a:rPr b="0" i="0" lang="en-US" sz="1900" u="none" cap="none" strike="noStrike">
                <a:solidFill>
                  <a:srgbClr val="000000"/>
                </a:solidFill>
                <a:latin typeface="Tahoma"/>
                <a:ea typeface="Tahoma"/>
                <a:cs typeface="Tahoma"/>
                <a:sym typeface="Tahoma"/>
              </a:rPr>
              <a:t> MSE=0.06506                                                                MSE=0.06521</a:t>
            </a:r>
            <a:endParaRPr b="0" i="0" sz="1900" u="none" cap="none" strike="noStrike">
              <a:solidFill>
                <a:srgbClr val="000000"/>
              </a:solidFill>
              <a:latin typeface="Tahoma"/>
              <a:ea typeface="Tahoma"/>
              <a:cs typeface="Tahoma"/>
              <a:sym typeface="Tahoma"/>
            </a:endParaRPr>
          </a:p>
          <a:p>
            <a:pPr indent="0" lvl="0" marL="0" marR="0" rtl="0" algn="l">
              <a:lnSpc>
                <a:spcPct val="115000"/>
              </a:lnSpc>
              <a:spcBef>
                <a:spcPts val="1200"/>
              </a:spcBef>
              <a:spcAft>
                <a:spcPts val="0"/>
              </a:spcAft>
              <a:buClr>
                <a:srgbClr val="000000"/>
              </a:buClr>
              <a:buSzPts val="1900"/>
              <a:buFont typeface="Arial"/>
              <a:buNone/>
            </a:pPr>
            <a:r>
              <a:rPr b="0" i="0" lang="en-US" sz="1900" u="none" cap="none" strike="noStrike">
                <a:solidFill>
                  <a:srgbClr val="000000"/>
                </a:solidFill>
                <a:latin typeface="Tahoma"/>
                <a:ea typeface="Tahoma"/>
                <a:cs typeface="Tahoma"/>
                <a:sym typeface="Tahoma"/>
              </a:rPr>
              <a:t>Difference=0.06506-0.06260= 0.00246                            Difference=0.06521-0.06300=0.00221</a:t>
            </a:r>
            <a:endParaRPr b="0" i="0" sz="1900" u="none" cap="none" strike="noStrike">
              <a:solidFill>
                <a:srgbClr val="000000"/>
              </a:solidFill>
              <a:latin typeface="Tahoma"/>
              <a:ea typeface="Tahoma"/>
              <a:cs typeface="Tahoma"/>
              <a:sym typeface="Tahoma"/>
            </a:endParaRPr>
          </a:p>
          <a:p>
            <a:pPr indent="0" lvl="0" marL="0" marR="0" rtl="0" algn="l">
              <a:lnSpc>
                <a:spcPct val="115000"/>
              </a:lnSpc>
              <a:spcBef>
                <a:spcPts val="1200"/>
              </a:spcBef>
              <a:spcAft>
                <a:spcPts val="0"/>
              </a:spcAft>
              <a:buClr>
                <a:srgbClr val="000000"/>
              </a:buClr>
              <a:buSzPts val="1900"/>
              <a:buFont typeface="Arial"/>
              <a:buNone/>
            </a:pPr>
            <a:r>
              <a:rPr b="0" i="0" lang="en-US" sz="1900" u="none" cap="none" strike="noStrike">
                <a:solidFill>
                  <a:srgbClr val="000000"/>
                </a:solidFill>
                <a:latin typeface="Tahoma"/>
                <a:ea typeface="Tahoma"/>
                <a:cs typeface="Tahoma"/>
                <a:sym typeface="Tahoma"/>
              </a:rPr>
              <a:t>Adjusted R</a:t>
            </a:r>
            <a:r>
              <a:rPr b="0" baseline="30000" i="0" lang="en-US" sz="1900" u="none" cap="none" strike="noStrike">
                <a:solidFill>
                  <a:srgbClr val="000000"/>
                </a:solidFill>
                <a:latin typeface="Tahoma"/>
                <a:ea typeface="Tahoma"/>
                <a:cs typeface="Tahoma"/>
                <a:sym typeface="Tahoma"/>
              </a:rPr>
              <a:t>2</a:t>
            </a:r>
            <a:r>
              <a:rPr b="0" i="0" lang="en-US" sz="1900" u="none" cap="none" strike="noStrike">
                <a:solidFill>
                  <a:srgbClr val="000000"/>
                </a:solidFill>
                <a:latin typeface="Tahoma"/>
                <a:ea typeface="Tahoma"/>
                <a:cs typeface="Tahoma"/>
                <a:sym typeface="Tahoma"/>
              </a:rPr>
              <a:t>=0.0334                                                       Adjusted R</a:t>
            </a:r>
            <a:r>
              <a:rPr b="0" baseline="30000" i="0" lang="en-US" sz="1900" u="none" cap="none" strike="noStrike">
                <a:solidFill>
                  <a:srgbClr val="000000"/>
                </a:solidFill>
                <a:latin typeface="Tahoma"/>
                <a:ea typeface="Tahoma"/>
                <a:cs typeface="Tahoma"/>
                <a:sym typeface="Tahoma"/>
              </a:rPr>
              <a:t>2</a:t>
            </a:r>
            <a:r>
              <a:rPr b="0" i="0" lang="en-US" sz="1900" u="none" cap="none" strike="noStrike">
                <a:solidFill>
                  <a:srgbClr val="000000"/>
                </a:solidFill>
                <a:latin typeface="Tahoma"/>
                <a:ea typeface="Tahoma"/>
                <a:cs typeface="Tahoma"/>
                <a:sym typeface="Tahoma"/>
              </a:rPr>
              <a:t>=0.0311</a:t>
            </a:r>
            <a:endParaRPr b="0" i="0" sz="1900" u="none" cap="none" strike="noStrike">
              <a:solidFill>
                <a:srgbClr val="000000"/>
              </a:solidFill>
              <a:latin typeface="Tahoma"/>
              <a:ea typeface="Tahoma"/>
              <a:cs typeface="Tahoma"/>
              <a:sym typeface="Tahoma"/>
            </a:endParaRPr>
          </a:p>
          <a:p>
            <a:pPr indent="0" lvl="0" marL="0" marR="0" rtl="0" algn="l">
              <a:lnSpc>
                <a:spcPct val="115000"/>
              </a:lnSpc>
              <a:spcBef>
                <a:spcPts val="12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7" name="Google Shape;467;p34"/>
          <p:cNvSpPr/>
          <p:nvPr/>
        </p:nvSpPr>
        <p:spPr>
          <a:xfrm>
            <a:off x="2124450" y="2039900"/>
            <a:ext cx="1881000" cy="447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4"/>
          <p:cNvSpPr/>
          <p:nvPr/>
        </p:nvSpPr>
        <p:spPr>
          <a:xfrm>
            <a:off x="8184750" y="2039800"/>
            <a:ext cx="1977600" cy="447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5"/>
          <p:cNvSpPr txBox="1"/>
          <p:nvPr>
            <p:ph type="title"/>
          </p:nvPr>
        </p:nvSpPr>
        <p:spPr>
          <a:xfrm>
            <a:off x="838200" y="92050"/>
            <a:ext cx="10515600" cy="7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b="1" lang="en-US" sz="4300">
                <a:solidFill>
                  <a:srgbClr val="FFFFFF"/>
                </a:solidFill>
                <a:latin typeface="Tahoma"/>
                <a:ea typeface="Tahoma"/>
                <a:cs typeface="Tahoma"/>
                <a:sym typeface="Tahoma"/>
              </a:rPr>
              <a:t>Final Model</a:t>
            </a:r>
            <a:endParaRPr b="1" sz="4300">
              <a:solidFill>
                <a:srgbClr val="FFFFFF"/>
              </a:solidFill>
              <a:latin typeface="Tahoma"/>
              <a:ea typeface="Tahoma"/>
              <a:cs typeface="Tahoma"/>
              <a:sym typeface="Tahoma"/>
            </a:endParaRPr>
          </a:p>
        </p:txBody>
      </p:sp>
      <p:sp>
        <p:nvSpPr>
          <p:cNvPr id="474" name="Google Shape;474;p35"/>
          <p:cNvSpPr txBox="1"/>
          <p:nvPr>
            <p:ph idx="1" type="body"/>
          </p:nvPr>
        </p:nvSpPr>
        <p:spPr>
          <a:xfrm>
            <a:off x="62675" y="1472850"/>
            <a:ext cx="12060900" cy="52623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Log LDL = 4.95237+0.00274 *Diastolic BP-0.00129*Triglycerides-0.00444*HDL-0.000295*Glucose +0.20387*Smoking + 0.000032*Triglycerides*HDL-0.00363*HDL* Smoking</a:t>
            </a:r>
            <a:endParaRPr b="1"/>
          </a:p>
          <a:p>
            <a:pPr indent="0" lvl="0" marL="457200" rtl="0" algn="l">
              <a:lnSpc>
                <a:spcPct val="90000"/>
              </a:lnSpc>
              <a:spcBef>
                <a:spcPts val="0"/>
              </a:spcBef>
              <a:spcAft>
                <a:spcPts val="0"/>
              </a:spcAft>
              <a:buSzPts val="1800"/>
              <a:buNone/>
            </a:pPr>
            <a:r>
              <a:t/>
            </a:r>
            <a:endParaRPr b="1"/>
          </a:p>
          <a:p>
            <a:pPr indent="-330200" lvl="0" marL="457200" rtl="0" algn="l">
              <a:lnSpc>
                <a:spcPct val="115000"/>
              </a:lnSpc>
              <a:spcBef>
                <a:spcPts val="1200"/>
              </a:spcBef>
              <a:spcAft>
                <a:spcPts val="0"/>
              </a:spcAft>
              <a:buClr>
                <a:schemeClr val="dk1"/>
              </a:buClr>
              <a:buSzPts val="1600"/>
              <a:buFont typeface="Tahoma"/>
              <a:buChar char="•"/>
            </a:pPr>
            <a:r>
              <a:rPr lang="en-US" sz="2600">
                <a:solidFill>
                  <a:schemeClr val="dk1"/>
                </a:solidFill>
                <a:latin typeface="Tahoma"/>
                <a:ea typeface="Tahoma"/>
                <a:cs typeface="Tahoma"/>
                <a:sym typeface="Tahoma"/>
              </a:rPr>
              <a:t>Adjusted R</a:t>
            </a:r>
            <a:r>
              <a:rPr baseline="30000" lang="en-US" sz="2600">
                <a:solidFill>
                  <a:schemeClr val="dk1"/>
                </a:solidFill>
                <a:latin typeface="Tahoma"/>
                <a:ea typeface="Tahoma"/>
                <a:cs typeface="Tahoma"/>
                <a:sym typeface="Tahoma"/>
              </a:rPr>
              <a:t>2</a:t>
            </a:r>
            <a:r>
              <a:rPr lang="en-US" sz="2600">
                <a:solidFill>
                  <a:schemeClr val="dk1"/>
                </a:solidFill>
                <a:latin typeface="Tahoma"/>
                <a:ea typeface="Tahoma"/>
                <a:cs typeface="Tahoma"/>
                <a:sym typeface="Tahoma"/>
              </a:rPr>
              <a:t>=0.0311</a:t>
            </a:r>
            <a:endParaRPr sz="2600">
              <a:solidFill>
                <a:schemeClr val="dk1"/>
              </a:solidFill>
              <a:latin typeface="Tahoma"/>
              <a:ea typeface="Tahoma"/>
              <a:cs typeface="Tahoma"/>
              <a:sym typeface="Tahoma"/>
            </a:endParaRPr>
          </a:p>
          <a:p>
            <a:pPr indent="-330200" lvl="0" marL="457200" rtl="0" algn="l">
              <a:lnSpc>
                <a:spcPct val="115000"/>
              </a:lnSpc>
              <a:spcBef>
                <a:spcPts val="1200"/>
              </a:spcBef>
              <a:spcAft>
                <a:spcPts val="0"/>
              </a:spcAft>
              <a:buClr>
                <a:schemeClr val="dk1"/>
              </a:buClr>
              <a:buSzPts val="1600"/>
              <a:buFont typeface="Tahoma"/>
              <a:buChar char="•"/>
            </a:pPr>
            <a:r>
              <a:rPr lang="en-US" sz="2600">
                <a:solidFill>
                  <a:schemeClr val="dk1"/>
                </a:solidFill>
                <a:latin typeface="Tahoma"/>
                <a:ea typeface="Tahoma"/>
                <a:cs typeface="Tahoma"/>
                <a:sym typeface="Tahoma"/>
              </a:rPr>
              <a:t>MSE=0.06521</a:t>
            </a:r>
            <a:endParaRPr sz="2600">
              <a:solidFill>
                <a:schemeClr val="dk1"/>
              </a:solidFill>
              <a:latin typeface="Tahoma"/>
              <a:ea typeface="Tahoma"/>
              <a:cs typeface="Tahoma"/>
              <a:sym typeface="Tahoma"/>
            </a:endParaRPr>
          </a:p>
          <a:p>
            <a:pPr indent="-330200" lvl="0" marL="457200" rtl="0" algn="l">
              <a:lnSpc>
                <a:spcPct val="115000"/>
              </a:lnSpc>
              <a:spcBef>
                <a:spcPts val="1200"/>
              </a:spcBef>
              <a:spcAft>
                <a:spcPts val="0"/>
              </a:spcAft>
              <a:buClr>
                <a:schemeClr val="dk1"/>
              </a:buClr>
              <a:buSzPts val="1600"/>
              <a:buFont typeface="Tahoma"/>
              <a:buChar char="•"/>
            </a:pPr>
            <a:r>
              <a:rPr lang="en-US" sz="2600">
                <a:solidFill>
                  <a:schemeClr val="dk1"/>
                </a:solidFill>
                <a:latin typeface="Tahoma"/>
                <a:ea typeface="Tahoma"/>
                <a:cs typeface="Tahoma"/>
                <a:sym typeface="Tahoma"/>
              </a:rPr>
              <a:t>Overall significance of F test =&lt;0.001</a:t>
            </a:r>
            <a:endParaRPr sz="2600">
              <a:solidFill>
                <a:schemeClr val="dk1"/>
              </a:solidFill>
              <a:latin typeface="Tahoma"/>
              <a:ea typeface="Tahoma"/>
              <a:cs typeface="Tahoma"/>
              <a:sym typeface="Tahoma"/>
            </a:endParaRPr>
          </a:p>
        </p:txBody>
      </p:sp>
      <p:pic>
        <p:nvPicPr>
          <p:cNvPr id="475" name="Google Shape;475;p35"/>
          <p:cNvPicPr preferRelativeResize="0"/>
          <p:nvPr/>
        </p:nvPicPr>
        <p:blipFill rotWithShape="1">
          <a:blip r:embed="rId3">
            <a:alphaModFix/>
          </a:blip>
          <a:srcRect b="0" l="0" r="0" t="0"/>
          <a:stretch/>
        </p:blipFill>
        <p:spPr>
          <a:xfrm>
            <a:off x="6421150" y="2896150"/>
            <a:ext cx="5407725" cy="38991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ph idx="1" type="body"/>
          </p:nvPr>
        </p:nvSpPr>
        <p:spPr>
          <a:xfrm>
            <a:off x="838200" y="1667075"/>
            <a:ext cx="10515600" cy="53061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Data splitting</a:t>
            </a:r>
            <a:endParaRPr/>
          </a:p>
          <a:p>
            <a:pPr indent="-342900" lvl="1" marL="914400" rtl="0" algn="l">
              <a:lnSpc>
                <a:spcPct val="90000"/>
              </a:lnSpc>
              <a:spcBef>
                <a:spcPts val="0"/>
              </a:spcBef>
              <a:spcAft>
                <a:spcPts val="0"/>
              </a:spcAft>
              <a:buSzPts val="1800"/>
              <a:buChar char="○"/>
            </a:pPr>
            <a:r>
              <a:rPr lang="en-US"/>
              <a:t>Training dataset is randomly selected from raw set and similar distribution show that training set can represents raw data very well</a:t>
            </a:r>
            <a:endParaRPr/>
          </a:p>
          <a:p>
            <a:pPr indent="-342900" lvl="1" marL="914400" rtl="0" algn="l">
              <a:lnSpc>
                <a:spcPct val="90000"/>
              </a:lnSpc>
              <a:spcBef>
                <a:spcPts val="0"/>
              </a:spcBef>
              <a:spcAft>
                <a:spcPts val="0"/>
              </a:spcAft>
              <a:buSzPts val="1800"/>
              <a:buChar char="○"/>
            </a:pPr>
            <a:r>
              <a:rPr lang="en-US"/>
              <a:t>Differences still exist but hard to see.</a:t>
            </a:r>
            <a:endParaRPr/>
          </a:p>
          <a:p>
            <a:pPr indent="0" lvl="0" marL="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US"/>
              <a:t>Model diagnostics</a:t>
            </a:r>
            <a:endParaRPr/>
          </a:p>
          <a:p>
            <a:pPr indent="-342900" lvl="1" marL="914400" rtl="0" algn="l">
              <a:lnSpc>
                <a:spcPct val="90000"/>
              </a:lnSpc>
              <a:spcBef>
                <a:spcPts val="0"/>
              </a:spcBef>
              <a:spcAft>
                <a:spcPts val="0"/>
              </a:spcAft>
              <a:buSzPts val="1800"/>
              <a:buChar char="○"/>
            </a:pPr>
            <a:r>
              <a:rPr lang="en-US"/>
              <a:t>Constancy variance problem not fixed </a:t>
            </a:r>
            <a:endParaRPr/>
          </a:p>
          <a:p>
            <a:pPr indent="-342900" lvl="1" marL="914400" rtl="0" algn="l">
              <a:lnSpc>
                <a:spcPct val="90000"/>
              </a:lnSpc>
              <a:spcBef>
                <a:spcPts val="0"/>
              </a:spcBef>
              <a:spcAft>
                <a:spcPts val="0"/>
              </a:spcAft>
              <a:buSzPts val="1800"/>
              <a:buChar char="○"/>
            </a:pPr>
            <a:r>
              <a:rPr lang="en-US"/>
              <a:t>Normality problem not fixed</a:t>
            </a:r>
            <a:endParaRPr/>
          </a:p>
          <a:p>
            <a:pPr indent="-342900" lvl="1" marL="914400" rtl="0" algn="l">
              <a:lnSpc>
                <a:spcPct val="90000"/>
              </a:lnSpc>
              <a:spcBef>
                <a:spcPts val="0"/>
              </a:spcBef>
              <a:spcAft>
                <a:spcPts val="0"/>
              </a:spcAft>
              <a:buSzPts val="1800"/>
              <a:buChar char="○"/>
            </a:pPr>
            <a:r>
              <a:rPr lang="en-US"/>
              <a:t>May ignore these non-ideal situation in assumptions based on the large sample size</a:t>
            </a:r>
            <a:endParaRPr/>
          </a:p>
          <a:p>
            <a:pPr indent="0" lvl="0" marL="914400" rtl="0" algn="l">
              <a:lnSpc>
                <a:spcPct val="90000"/>
              </a:lnSpc>
              <a:spcBef>
                <a:spcPts val="0"/>
              </a:spcBef>
              <a:spcAft>
                <a:spcPts val="0"/>
              </a:spcAft>
              <a:buSzPts val="1800"/>
              <a:buNone/>
            </a:pPr>
            <a:r>
              <a:t/>
            </a:r>
            <a:endParaRPr/>
          </a:p>
          <a:p>
            <a:pPr indent="0" lvl="0" marL="457200" rtl="0" algn="l">
              <a:lnSpc>
                <a:spcPct val="90000"/>
              </a:lnSpc>
              <a:spcBef>
                <a:spcPts val="0"/>
              </a:spcBef>
              <a:spcAft>
                <a:spcPts val="0"/>
              </a:spcAft>
              <a:buSzPts val="1800"/>
              <a:buNone/>
            </a:pPr>
            <a:r>
              <a:t/>
            </a:r>
            <a:endParaRPr/>
          </a:p>
          <a:p>
            <a:pPr indent="0" lvl="0" marL="914400" rtl="0" algn="l">
              <a:lnSpc>
                <a:spcPct val="90000"/>
              </a:lnSpc>
              <a:spcBef>
                <a:spcPts val="0"/>
              </a:spcBef>
              <a:spcAft>
                <a:spcPts val="0"/>
              </a:spcAft>
              <a:buSzPts val="1800"/>
              <a:buNone/>
            </a:pPr>
            <a:r>
              <a:t/>
            </a:r>
            <a:endParaRPr/>
          </a:p>
          <a:p>
            <a:pPr indent="0" lvl="0" marL="457200" rtl="0" algn="l">
              <a:lnSpc>
                <a:spcPct val="90000"/>
              </a:lnSpc>
              <a:spcBef>
                <a:spcPts val="0"/>
              </a:spcBef>
              <a:spcAft>
                <a:spcPts val="0"/>
              </a:spcAft>
              <a:buSzPts val="1800"/>
              <a:buNone/>
            </a:pPr>
            <a:r>
              <a:t/>
            </a:r>
            <a:endParaRPr/>
          </a:p>
          <a:p>
            <a:pPr indent="0" lvl="0" marL="457200" rtl="0" algn="l">
              <a:lnSpc>
                <a:spcPct val="90000"/>
              </a:lnSpc>
              <a:spcBef>
                <a:spcPts val="0"/>
              </a:spcBef>
              <a:spcAft>
                <a:spcPts val="0"/>
              </a:spcAft>
              <a:buSzPts val="1800"/>
              <a:buNone/>
            </a:pPr>
            <a:r>
              <a:t/>
            </a:r>
            <a:endParaRPr/>
          </a:p>
        </p:txBody>
      </p:sp>
      <p:sp>
        <p:nvSpPr>
          <p:cNvPr id="481" name="Google Shape;481;p36"/>
          <p:cNvSpPr txBox="1"/>
          <p:nvPr/>
        </p:nvSpPr>
        <p:spPr>
          <a:xfrm>
            <a:off x="255925" y="-94875"/>
            <a:ext cx="10515600" cy="110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Arial"/>
                <a:ea typeface="Arial"/>
                <a:cs typeface="Arial"/>
                <a:sym typeface="Arial"/>
              </a:rPr>
              <a:t>    </a:t>
            </a:r>
            <a:r>
              <a:rPr b="1" i="0" lang="en-US" sz="4400" u="none" cap="none" strike="noStrike">
                <a:solidFill>
                  <a:schemeClr val="lt1"/>
                </a:solidFill>
                <a:latin typeface="Arial"/>
                <a:ea typeface="Arial"/>
                <a:cs typeface="Arial"/>
                <a:sym typeface="Arial"/>
              </a:rPr>
              <a:t>Discussion</a:t>
            </a:r>
            <a:endParaRPr b="1" i="0" sz="4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idx="1" type="body"/>
          </p:nvPr>
        </p:nvSpPr>
        <p:spPr>
          <a:xfrm>
            <a:off x="838200" y="1233800"/>
            <a:ext cx="10515600" cy="537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US"/>
              <a:t>Adjusted R square</a:t>
            </a:r>
            <a:endParaRPr/>
          </a:p>
          <a:p>
            <a:pPr indent="-342900" lvl="1" marL="914400" rtl="0" algn="l">
              <a:lnSpc>
                <a:spcPct val="90000"/>
              </a:lnSpc>
              <a:spcBef>
                <a:spcPts val="0"/>
              </a:spcBef>
              <a:spcAft>
                <a:spcPts val="0"/>
              </a:spcAft>
              <a:buSzPts val="1800"/>
              <a:buChar char="○"/>
            </a:pPr>
            <a:r>
              <a:rPr lang="en-US"/>
              <a:t>Adjusted R square is small</a:t>
            </a:r>
            <a:endParaRPr/>
          </a:p>
          <a:p>
            <a:pPr indent="-342900" lvl="1" marL="914400" rtl="0" algn="l">
              <a:lnSpc>
                <a:spcPct val="90000"/>
              </a:lnSpc>
              <a:spcBef>
                <a:spcPts val="0"/>
              </a:spcBef>
              <a:spcAft>
                <a:spcPts val="0"/>
              </a:spcAft>
              <a:buSzPts val="1800"/>
              <a:buChar char="○"/>
            </a:pPr>
            <a:r>
              <a:rPr lang="en-US"/>
              <a:t>Potential predictors do not explain the model very well</a:t>
            </a:r>
            <a:endParaRPr/>
          </a:p>
          <a:p>
            <a:pPr indent="-342900" lvl="1" marL="914400" rtl="0" algn="l">
              <a:lnSpc>
                <a:spcPct val="90000"/>
              </a:lnSpc>
              <a:spcBef>
                <a:spcPts val="0"/>
              </a:spcBef>
              <a:spcAft>
                <a:spcPts val="0"/>
              </a:spcAft>
              <a:buSzPts val="1800"/>
              <a:buChar char="○"/>
            </a:pPr>
            <a:r>
              <a:rPr lang="en-US"/>
              <a:t>Adding behavioral factors may improve the model </a:t>
            </a:r>
            <a:endParaRPr/>
          </a:p>
          <a:p>
            <a:pPr indent="0" lvl="0" marL="9144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US"/>
              <a:t>Influential points</a:t>
            </a:r>
            <a:endParaRPr/>
          </a:p>
          <a:p>
            <a:pPr indent="-342900" lvl="1" marL="914400" rtl="0" algn="l">
              <a:lnSpc>
                <a:spcPct val="90000"/>
              </a:lnSpc>
              <a:spcBef>
                <a:spcPts val="0"/>
              </a:spcBef>
              <a:spcAft>
                <a:spcPts val="0"/>
              </a:spcAft>
              <a:buSzPts val="1800"/>
              <a:buChar char="○"/>
            </a:pPr>
            <a:r>
              <a:rPr lang="en-US"/>
              <a:t>Data with dropped influential points does not improve the model fitting</a:t>
            </a:r>
            <a:endParaRPr/>
          </a:p>
          <a:p>
            <a:pPr indent="-342900" lvl="1" marL="914400" rtl="0" algn="l">
              <a:lnSpc>
                <a:spcPct val="90000"/>
              </a:lnSpc>
              <a:spcBef>
                <a:spcPts val="0"/>
              </a:spcBef>
              <a:spcAft>
                <a:spcPts val="0"/>
              </a:spcAft>
              <a:buSzPts val="1800"/>
              <a:buChar char="○"/>
            </a:pPr>
            <a:r>
              <a:rPr lang="en-US"/>
              <a:t>Need to look back to the original investigation and explore these influential points</a:t>
            </a:r>
            <a:endParaRPr/>
          </a:p>
          <a:p>
            <a:pPr indent="0" lvl="0" marL="9144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US"/>
              <a:t>Bootstrap may work well with this data</a:t>
            </a:r>
            <a:endParaRPr/>
          </a:p>
          <a:p>
            <a:pPr indent="0" lvl="0" marL="457200" rtl="0" algn="l">
              <a:lnSpc>
                <a:spcPct val="90000"/>
              </a:lnSpc>
              <a:spcBef>
                <a:spcPts val="0"/>
              </a:spcBef>
              <a:spcAft>
                <a:spcPts val="0"/>
              </a:spcAft>
              <a:buSzPts val="1800"/>
              <a:buNone/>
            </a:pPr>
            <a:r>
              <a:t/>
            </a:r>
            <a:endParaRPr/>
          </a:p>
          <a:p>
            <a:pPr indent="0" lvl="0" marL="914400" rtl="0" algn="l">
              <a:lnSpc>
                <a:spcPct val="90000"/>
              </a:lnSpc>
              <a:spcBef>
                <a:spcPts val="0"/>
              </a:spcBef>
              <a:spcAft>
                <a:spcPts val="0"/>
              </a:spcAft>
              <a:buSzPts val="1800"/>
              <a:buNone/>
            </a:pPr>
            <a:r>
              <a:t/>
            </a:r>
            <a:endParaRPr/>
          </a:p>
          <a:p>
            <a:pPr indent="-228600" lvl="0" marL="457200" rtl="0" algn="l">
              <a:lnSpc>
                <a:spcPct val="90000"/>
              </a:lnSpc>
              <a:spcBef>
                <a:spcPts val="0"/>
              </a:spcBef>
              <a:spcAft>
                <a:spcPts val="0"/>
              </a:spcAft>
              <a:buSzPts val="1800"/>
              <a:buNone/>
            </a:pPr>
            <a:r>
              <a:t/>
            </a:r>
            <a:endParaRPr/>
          </a:p>
        </p:txBody>
      </p:sp>
      <p:sp>
        <p:nvSpPr>
          <p:cNvPr id="487" name="Google Shape;487;p37"/>
          <p:cNvSpPr txBox="1"/>
          <p:nvPr/>
        </p:nvSpPr>
        <p:spPr>
          <a:xfrm>
            <a:off x="283025" y="0"/>
            <a:ext cx="10515600" cy="110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Arial"/>
                <a:ea typeface="Arial"/>
                <a:cs typeface="Arial"/>
                <a:sym typeface="Arial"/>
              </a:rPr>
              <a:t>    </a:t>
            </a:r>
            <a:r>
              <a:rPr b="1" i="0" lang="en-US" sz="4400" u="none" cap="none" strike="noStrike">
                <a:solidFill>
                  <a:schemeClr val="lt1"/>
                </a:solidFill>
                <a:latin typeface="Arial"/>
                <a:ea typeface="Arial"/>
                <a:cs typeface="Arial"/>
                <a:sym typeface="Arial"/>
              </a:rPr>
              <a:t>Discussion</a:t>
            </a:r>
            <a:endParaRPr b="1" i="0" sz="4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txBox="1"/>
          <p:nvPr>
            <p:ph idx="1" type="body"/>
          </p:nvPr>
        </p:nvSpPr>
        <p:spPr>
          <a:xfrm>
            <a:off x="609600" y="1597903"/>
            <a:ext cx="10515600" cy="4045800"/>
          </a:xfrm>
          <a:prstGeom prst="rect">
            <a:avLst/>
          </a:prstGeom>
          <a:noFill/>
          <a:ln>
            <a:noFill/>
          </a:ln>
        </p:spPr>
        <p:txBody>
          <a:bodyPr anchorCtr="0" anchor="t" bIns="45700" lIns="91425" spcFirstLastPara="1" rIns="91425" wrap="square" tIns="45700">
            <a:noAutofit/>
          </a:bodyPr>
          <a:lstStyle/>
          <a:p>
            <a:pPr indent="-50800" lvl="0" marL="228600" rtl="0" algn="l">
              <a:lnSpc>
                <a:spcPct val="80000"/>
              </a:lnSpc>
              <a:spcBef>
                <a:spcPts val="0"/>
              </a:spcBef>
              <a:spcAft>
                <a:spcPts val="0"/>
              </a:spcAft>
              <a:buClr>
                <a:srgbClr val="3A3838"/>
              </a:buClr>
              <a:buSzPts val="2800"/>
              <a:buNone/>
            </a:pPr>
            <a:r>
              <a:t/>
            </a:r>
            <a:endParaRPr b="1" sz="2200">
              <a:solidFill>
                <a:srgbClr val="000000"/>
              </a:solidFill>
            </a:endParaRPr>
          </a:p>
          <a:p>
            <a:pPr indent="-50800" lvl="0" marL="228600" rtl="0" algn="l">
              <a:lnSpc>
                <a:spcPct val="80000"/>
              </a:lnSpc>
              <a:spcBef>
                <a:spcPts val="0"/>
              </a:spcBef>
              <a:spcAft>
                <a:spcPts val="0"/>
              </a:spcAft>
              <a:buClr>
                <a:srgbClr val="3A3838"/>
              </a:buClr>
              <a:buSzPts val="2800"/>
              <a:buNone/>
            </a:pPr>
            <a:r>
              <a:rPr lang="en-US" sz="2500">
                <a:solidFill>
                  <a:srgbClr val="000000"/>
                </a:solidFill>
              </a:rPr>
              <a:t>The predictors of LDL include diastolic blood pressure,Triglycerides, High Density Lipoprotein(HDL), Glucose, Smoking.</a:t>
            </a:r>
            <a:endParaRPr sz="2500">
              <a:solidFill>
                <a:srgbClr val="000000"/>
              </a:solidFill>
            </a:endParaRPr>
          </a:p>
          <a:p>
            <a:pPr indent="-50800" lvl="0" marL="228600" rtl="0" algn="l">
              <a:lnSpc>
                <a:spcPct val="80000"/>
              </a:lnSpc>
              <a:spcBef>
                <a:spcPts val="0"/>
              </a:spcBef>
              <a:spcAft>
                <a:spcPts val="0"/>
              </a:spcAft>
              <a:buClr>
                <a:srgbClr val="3A3838"/>
              </a:buClr>
              <a:buSzPts val="2800"/>
              <a:buNone/>
            </a:pPr>
            <a:r>
              <a:rPr lang="en-US" sz="2500">
                <a:solidFill>
                  <a:srgbClr val="000000"/>
                </a:solidFill>
              </a:rPr>
              <a:t>However, interaction between Triglycerides and HDL, and HDL with Smoking was notable.</a:t>
            </a:r>
            <a:endParaRPr sz="2500">
              <a:solidFill>
                <a:srgbClr val="000000"/>
              </a:solidFill>
            </a:endParaRPr>
          </a:p>
          <a:p>
            <a:pPr indent="-50800" lvl="0" marL="228600" rtl="0" algn="l">
              <a:lnSpc>
                <a:spcPct val="80000"/>
              </a:lnSpc>
              <a:spcBef>
                <a:spcPts val="0"/>
              </a:spcBef>
              <a:spcAft>
                <a:spcPts val="0"/>
              </a:spcAft>
              <a:buClr>
                <a:srgbClr val="3A3838"/>
              </a:buClr>
              <a:buSzPts val="2800"/>
              <a:buNone/>
            </a:pPr>
            <a:r>
              <a:t/>
            </a:r>
            <a:endParaRPr sz="2500">
              <a:solidFill>
                <a:srgbClr val="000000"/>
              </a:solidFill>
            </a:endParaRPr>
          </a:p>
          <a:p>
            <a:pPr indent="-50800" lvl="0" marL="228600" rtl="0" algn="l">
              <a:lnSpc>
                <a:spcPct val="80000"/>
              </a:lnSpc>
              <a:spcBef>
                <a:spcPts val="0"/>
              </a:spcBef>
              <a:spcAft>
                <a:spcPts val="0"/>
              </a:spcAft>
              <a:buClr>
                <a:srgbClr val="3A3838"/>
              </a:buClr>
              <a:buSzPts val="2800"/>
              <a:buNone/>
            </a:pPr>
            <a:r>
              <a:rPr lang="en-US" sz="2500">
                <a:solidFill>
                  <a:srgbClr val="000000"/>
                </a:solidFill>
              </a:rPr>
              <a:t>Since our final model was validated by splitting the large sample size dataset, we believe that our model is potentially replicable. However, one should remember that no model is perfect.</a:t>
            </a:r>
            <a:endParaRPr sz="2500">
              <a:solidFill>
                <a:srgbClr val="000000"/>
              </a:solidFill>
            </a:endParaRPr>
          </a:p>
          <a:p>
            <a:pPr indent="-50800" lvl="0" marL="228600" rtl="0" algn="l">
              <a:lnSpc>
                <a:spcPct val="80000"/>
              </a:lnSpc>
              <a:spcBef>
                <a:spcPts val="0"/>
              </a:spcBef>
              <a:spcAft>
                <a:spcPts val="0"/>
              </a:spcAft>
              <a:buClr>
                <a:srgbClr val="3A3838"/>
              </a:buClr>
              <a:buSzPts val="2800"/>
              <a:buNone/>
            </a:pPr>
            <a:r>
              <a:t/>
            </a:r>
            <a:endParaRPr sz="2500">
              <a:solidFill>
                <a:srgbClr val="000000"/>
              </a:solidFill>
            </a:endParaRPr>
          </a:p>
          <a:p>
            <a:pPr indent="-50800" lvl="0" marL="228600" rtl="0" algn="l">
              <a:lnSpc>
                <a:spcPct val="80000"/>
              </a:lnSpc>
              <a:spcBef>
                <a:spcPts val="0"/>
              </a:spcBef>
              <a:spcAft>
                <a:spcPts val="0"/>
              </a:spcAft>
              <a:buClr>
                <a:srgbClr val="3A3838"/>
              </a:buClr>
              <a:buSzPts val="2800"/>
              <a:buNone/>
            </a:pPr>
            <a:r>
              <a:rPr lang="en-US" sz="2500">
                <a:solidFill>
                  <a:srgbClr val="000000"/>
                </a:solidFill>
              </a:rPr>
              <a:t>We recommend future research incorporate other potential predictors of LDL to reevaluate the model. </a:t>
            </a:r>
            <a:endParaRPr sz="2500">
              <a:solidFill>
                <a:srgbClr val="000000"/>
              </a:solidFill>
            </a:endParaRPr>
          </a:p>
          <a:p>
            <a:pPr indent="0" lvl="0" marL="177800" rtl="0" algn="l">
              <a:lnSpc>
                <a:spcPct val="80000"/>
              </a:lnSpc>
              <a:spcBef>
                <a:spcPts val="0"/>
              </a:spcBef>
              <a:spcAft>
                <a:spcPts val="0"/>
              </a:spcAft>
              <a:buClr>
                <a:srgbClr val="3A3838"/>
              </a:buClr>
              <a:buSzPts val="2800"/>
              <a:buNone/>
            </a:pPr>
            <a:r>
              <a:t/>
            </a:r>
            <a:endParaRPr sz="2900"/>
          </a:p>
        </p:txBody>
      </p:sp>
      <p:sp>
        <p:nvSpPr>
          <p:cNvPr id="493" name="Google Shape;493;p38"/>
          <p:cNvSpPr txBox="1"/>
          <p:nvPr/>
        </p:nvSpPr>
        <p:spPr>
          <a:xfrm>
            <a:off x="283025" y="0"/>
            <a:ext cx="10515600" cy="110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Arial"/>
                <a:ea typeface="Arial"/>
                <a:cs typeface="Arial"/>
                <a:sym typeface="Arial"/>
              </a:rPr>
              <a:t>   </a:t>
            </a:r>
            <a:r>
              <a:rPr b="1" i="0" lang="en-US" sz="4400" u="none" cap="none" strike="noStrike">
                <a:solidFill>
                  <a:schemeClr val="lt1"/>
                </a:solidFill>
                <a:latin typeface="Arial"/>
                <a:ea typeface="Arial"/>
                <a:cs typeface="Arial"/>
                <a:sym typeface="Arial"/>
              </a:rPr>
              <a:t>Conclusion</a:t>
            </a:r>
            <a:endParaRPr b="1" i="0" sz="4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39"/>
          <p:cNvSpPr txBox="1"/>
          <p:nvPr>
            <p:ph idx="1" type="body"/>
          </p:nvPr>
        </p:nvSpPr>
        <p:spPr>
          <a:xfrm>
            <a:off x="838200" y="2066925"/>
            <a:ext cx="10515600" cy="3943500"/>
          </a:xfrm>
          <a:prstGeom prst="rect">
            <a:avLst/>
          </a:prstGeom>
          <a:noFill/>
          <a:ln>
            <a:noFill/>
          </a:ln>
        </p:spPr>
        <p:txBody>
          <a:bodyPr anchorCtr="0" anchor="t" bIns="45700" lIns="91425" spcFirstLastPara="1" rIns="91425" wrap="square" tIns="45700">
            <a:noAutofit/>
          </a:bodyPr>
          <a:lstStyle/>
          <a:p>
            <a:pPr indent="0" lvl="0" marL="228600" rtl="0" algn="ctr">
              <a:lnSpc>
                <a:spcPct val="90000"/>
              </a:lnSpc>
              <a:spcBef>
                <a:spcPts val="1000"/>
              </a:spcBef>
              <a:spcAft>
                <a:spcPts val="0"/>
              </a:spcAft>
              <a:buSzPts val="1800"/>
              <a:buNone/>
            </a:pPr>
            <a:r>
              <a:rPr lang="en-US" sz="8000"/>
              <a:t>Thanks</a:t>
            </a:r>
            <a:endParaRPr sz="8000"/>
          </a:p>
          <a:p>
            <a:pPr indent="-50800" lvl="0" marL="228600" rtl="0" algn="l">
              <a:lnSpc>
                <a:spcPct val="90000"/>
              </a:lnSpc>
              <a:spcBef>
                <a:spcPts val="1000"/>
              </a:spcBef>
              <a:spcAft>
                <a:spcPts val="0"/>
              </a:spcAft>
              <a:buClr>
                <a:srgbClr val="3A3838"/>
              </a:buClr>
              <a:buSzPts val="2800"/>
              <a:buNone/>
            </a:pPr>
            <a:r>
              <a:t/>
            </a:r>
            <a:endParaRPr>
              <a:solidFill>
                <a:srgbClr val="3A38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
          <p:cNvSpPr txBox="1"/>
          <p:nvPr>
            <p:ph idx="1" type="body"/>
          </p:nvPr>
        </p:nvSpPr>
        <p:spPr>
          <a:xfrm>
            <a:off x="838200" y="1371600"/>
            <a:ext cx="10515600" cy="5168400"/>
          </a:xfrm>
          <a:prstGeom prst="rect">
            <a:avLst/>
          </a:prstGeom>
          <a:no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rgbClr val="3A3838"/>
              </a:buClr>
              <a:buSzPts val="2600"/>
              <a:buFont typeface="Tahoma"/>
              <a:buChar char="•"/>
            </a:pPr>
            <a:r>
              <a:rPr lang="en-US" sz="2600">
                <a:latin typeface="Tahoma"/>
                <a:ea typeface="Tahoma"/>
                <a:cs typeface="Tahoma"/>
                <a:sym typeface="Tahoma"/>
              </a:rPr>
              <a:t>Remedy of preliminary model—second model</a:t>
            </a:r>
            <a:endParaRPr sz="2600">
              <a:latin typeface="Tahoma"/>
              <a:ea typeface="Tahoma"/>
              <a:cs typeface="Tahoma"/>
              <a:sym typeface="Tahoma"/>
            </a:endParaRPr>
          </a:p>
          <a:p>
            <a:pPr indent="-203200" lvl="1" marL="685800" rtl="0" algn="l">
              <a:lnSpc>
                <a:spcPct val="90000"/>
              </a:lnSpc>
              <a:spcBef>
                <a:spcPts val="500"/>
              </a:spcBef>
              <a:spcAft>
                <a:spcPts val="0"/>
              </a:spcAft>
              <a:buClr>
                <a:srgbClr val="3A3838"/>
              </a:buClr>
              <a:buSzPts val="2000"/>
              <a:buFont typeface="Tahoma"/>
              <a:buChar char="•"/>
            </a:pPr>
            <a:r>
              <a:rPr lang="en-US" sz="2000">
                <a:latin typeface="Tahoma"/>
                <a:ea typeface="Tahoma"/>
                <a:cs typeface="Tahoma"/>
                <a:sym typeface="Tahoma"/>
              </a:rPr>
              <a:t>Transformation of Y --- Box cox transform</a:t>
            </a:r>
            <a:endParaRPr sz="2000">
              <a:latin typeface="Tahoma"/>
              <a:ea typeface="Tahoma"/>
              <a:cs typeface="Tahoma"/>
              <a:sym typeface="Tahoma"/>
            </a:endParaRPr>
          </a:p>
          <a:p>
            <a:pPr indent="-203200" lvl="1" marL="685800" rtl="0" algn="l">
              <a:lnSpc>
                <a:spcPct val="90000"/>
              </a:lnSpc>
              <a:spcBef>
                <a:spcPts val="500"/>
              </a:spcBef>
              <a:spcAft>
                <a:spcPts val="0"/>
              </a:spcAft>
              <a:buClr>
                <a:srgbClr val="3A3838"/>
              </a:buClr>
              <a:buSzPts val="2000"/>
              <a:buFont typeface="Tahoma"/>
              <a:buChar char="•"/>
            </a:pPr>
            <a:r>
              <a:rPr lang="en-US" sz="2000">
                <a:latin typeface="Tahoma"/>
                <a:ea typeface="Tahoma"/>
                <a:cs typeface="Tahoma"/>
                <a:sym typeface="Tahoma"/>
              </a:rPr>
              <a:t>Transformation of X ---trial </a:t>
            </a:r>
            <a:endParaRPr sz="20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Assess second model (same as preliminary model diagnostics)</a:t>
            </a:r>
            <a:endParaRPr sz="2600">
              <a:latin typeface="Tahoma"/>
              <a:ea typeface="Tahoma"/>
              <a:cs typeface="Tahoma"/>
              <a:sym typeface="Tahoma"/>
            </a:endParaRPr>
          </a:p>
          <a:p>
            <a:pPr indent="-215900" lvl="0" marL="228600" rtl="0" algn="l">
              <a:lnSpc>
                <a:spcPct val="90000"/>
              </a:lnSpc>
              <a:spcBef>
                <a:spcPts val="1000"/>
              </a:spcBef>
              <a:spcAft>
                <a:spcPts val="0"/>
              </a:spcAft>
              <a:buSzPts val="2600"/>
              <a:buFont typeface="Tahoma"/>
              <a:buChar char="•"/>
            </a:pPr>
            <a:r>
              <a:rPr lang="en-US" sz="2600">
                <a:latin typeface="Tahoma"/>
                <a:ea typeface="Tahoma"/>
                <a:cs typeface="Tahoma"/>
                <a:sym typeface="Tahoma"/>
              </a:rPr>
              <a:t>Test interaction between predictors</a:t>
            </a:r>
            <a:endParaRPr sz="26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Model selection—reduced model</a:t>
            </a:r>
            <a:endParaRPr sz="2600">
              <a:latin typeface="Tahoma"/>
              <a:ea typeface="Tahoma"/>
              <a:cs typeface="Tahoma"/>
              <a:sym typeface="Tahoma"/>
            </a:endParaRPr>
          </a:p>
          <a:p>
            <a:pPr indent="-203200" lvl="1" marL="685800" rtl="0" algn="l">
              <a:lnSpc>
                <a:spcPct val="90000"/>
              </a:lnSpc>
              <a:spcBef>
                <a:spcPts val="500"/>
              </a:spcBef>
              <a:spcAft>
                <a:spcPts val="0"/>
              </a:spcAft>
              <a:buClr>
                <a:srgbClr val="000000"/>
              </a:buClr>
              <a:buSzPts val="2000"/>
              <a:buFont typeface="Tahoma"/>
              <a:buChar char="•"/>
            </a:pPr>
            <a:r>
              <a:rPr lang="en-US" sz="2000">
                <a:solidFill>
                  <a:srgbClr val="000000"/>
                </a:solidFill>
                <a:highlight>
                  <a:schemeClr val="lt1"/>
                </a:highlight>
                <a:latin typeface="Tahoma"/>
                <a:ea typeface="Tahoma"/>
                <a:cs typeface="Tahoma"/>
                <a:sym typeface="Tahoma"/>
              </a:rPr>
              <a:t>Mallow’s Cp selection method</a:t>
            </a:r>
            <a:endParaRPr sz="2000">
              <a:solidFill>
                <a:srgbClr val="000000"/>
              </a:solidFill>
              <a:highlight>
                <a:schemeClr val="lt1"/>
              </a:highlight>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Reduced model Diagnostics (same as preliminary model diagnostics) </a:t>
            </a:r>
            <a:endParaRPr sz="26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Assess influential points </a:t>
            </a:r>
            <a:endParaRPr sz="2600">
              <a:latin typeface="Tahoma"/>
              <a:ea typeface="Tahoma"/>
              <a:cs typeface="Tahoma"/>
              <a:sym typeface="Tahoma"/>
            </a:endParaRPr>
          </a:p>
          <a:p>
            <a:pPr indent="-241300" lvl="1" marL="685800" rtl="0" algn="l">
              <a:lnSpc>
                <a:spcPct val="90000"/>
              </a:lnSpc>
              <a:spcBef>
                <a:spcPts val="500"/>
              </a:spcBef>
              <a:spcAft>
                <a:spcPts val="0"/>
              </a:spcAft>
              <a:buClr>
                <a:srgbClr val="3A3838"/>
              </a:buClr>
              <a:buSzPts val="2600"/>
              <a:buFont typeface="Tahoma"/>
              <a:buChar char="•"/>
            </a:pPr>
            <a:r>
              <a:rPr lang="en-US" sz="2600">
                <a:latin typeface="Tahoma"/>
                <a:ea typeface="Tahoma"/>
                <a:cs typeface="Tahoma"/>
                <a:sym typeface="Tahoma"/>
              </a:rPr>
              <a:t> </a:t>
            </a:r>
            <a:r>
              <a:rPr lang="en-US" sz="2200">
                <a:latin typeface="Tahoma"/>
                <a:ea typeface="Tahoma"/>
                <a:cs typeface="Tahoma"/>
                <a:sym typeface="Tahoma"/>
              </a:rPr>
              <a:t>Cook’s-D, leverage, DIFFTS and outliers </a:t>
            </a:r>
            <a:endParaRPr sz="2200">
              <a:latin typeface="Tahoma"/>
              <a:ea typeface="Tahoma"/>
              <a:cs typeface="Tahoma"/>
              <a:sym typeface="Tahoma"/>
            </a:endParaRPr>
          </a:p>
          <a:p>
            <a:pPr indent="-215900" lvl="0" marL="228600" rtl="0" algn="l">
              <a:lnSpc>
                <a:spcPct val="90000"/>
              </a:lnSpc>
              <a:spcBef>
                <a:spcPts val="1000"/>
              </a:spcBef>
              <a:spcAft>
                <a:spcPts val="0"/>
              </a:spcAft>
              <a:buClr>
                <a:srgbClr val="3A3838"/>
              </a:buClr>
              <a:buSzPts val="2600"/>
              <a:buFont typeface="Tahoma"/>
              <a:buChar char="•"/>
            </a:pPr>
            <a:r>
              <a:rPr lang="en-US" sz="2600">
                <a:latin typeface="Tahoma"/>
                <a:ea typeface="Tahoma"/>
                <a:cs typeface="Tahoma"/>
                <a:sym typeface="Tahoma"/>
              </a:rPr>
              <a:t>Validation in testing set</a:t>
            </a:r>
            <a:endParaRPr sz="2600">
              <a:latin typeface="Tahoma"/>
              <a:ea typeface="Tahoma"/>
              <a:cs typeface="Tahoma"/>
              <a:sym typeface="Tahoma"/>
            </a:endParaRPr>
          </a:p>
          <a:p>
            <a:pPr indent="-76200" lvl="1" marL="685800" rtl="0" algn="l">
              <a:lnSpc>
                <a:spcPct val="90000"/>
              </a:lnSpc>
              <a:spcBef>
                <a:spcPts val="500"/>
              </a:spcBef>
              <a:spcAft>
                <a:spcPts val="0"/>
              </a:spcAft>
              <a:buClr>
                <a:srgbClr val="3A3838"/>
              </a:buClr>
              <a:buSzPts val="2400"/>
              <a:buNone/>
            </a:pPr>
            <a:r>
              <a:t/>
            </a:r>
            <a:endParaRPr/>
          </a:p>
          <a:p>
            <a:pPr indent="-50800" lvl="0" marL="228600" rtl="0" algn="l">
              <a:lnSpc>
                <a:spcPct val="90000"/>
              </a:lnSpc>
              <a:spcBef>
                <a:spcPts val="1000"/>
              </a:spcBef>
              <a:spcAft>
                <a:spcPts val="0"/>
              </a:spcAft>
              <a:buClr>
                <a:srgbClr val="3A3838"/>
              </a:buClr>
              <a:buSzPts val="2800"/>
              <a:buNone/>
            </a:pPr>
            <a:r>
              <a:t/>
            </a:r>
            <a:endParaRPr/>
          </a:p>
        </p:txBody>
      </p:sp>
      <p:sp>
        <p:nvSpPr>
          <p:cNvPr id="188" name="Google Shape;188;p4"/>
          <p:cNvSpPr txBox="1"/>
          <p:nvPr/>
        </p:nvSpPr>
        <p:spPr>
          <a:xfrm>
            <a:off x="344384" y="0"/>
            <a:ext cx="10515600" cy="119466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Methods</a:t>
            </a:r>
            <a:endParaRPr b="1" i="0" sz="4300" u="none" cap="none" strike="noStrike">
              <a:solidFill>
                <a:schemeClr val="lt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type="title"/>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sz="4300">
                <a:solidFill>
                  <a:schemeClr val="lt1"/>
                </a:solidFill>
                <a:latin typeface="Tahoma"/>
                <a:ea typeface="Tahoma"/>
                <a:cs typeface="Tahoma"/>
                <a:sym typeface="Tahoma"/>
              </a:rPr>
              <a:t>Result  </a:t>
            </a:r>
            <a:r>
              <a:rPr b="1" lang="en-US" sz="4300">
                <a:solidFill>
                  <a:schemeClr val="lt1"/>
                </a:solidFill>
              </a:rPr>
              <a:t>                                        </a:t>
            </a:r>
            <a:r>
              <a:rPr b="1" lang="en-US" sz="2800">
                <a:solidFill>
                  <a:schemeClr val="lt1"/>
                </a:solidFill>
                <a:latin typeface="Tahoma"/>
                <a:ea typeface="Tahoma"/>
                <a:cs typeface="Tahoma"/>
                <a:sym typeface="Tahoma"/>
              </a:rPr>
              <a:t>  Data Cleaning</a:t>
            </a:r>
            <a:endParaRPr b="1" sz="2800">
              <a:solidFill>
                <a:schemeClr val="lt1"/>
              </a:solidFill>
              <a:latin typeface="Tahoma"/>
              <a:ea typeface="Tahoma"/>
              <a:cs typeface="Tahoma"/>
              <a:sym typeface="Tahoma"/>
            </a:endParaRPr>
          </a:p>
        </p:txBody>
      </p:sp>
      <p:sp>
        <p:nvSpPr>
          <p:cNvPr id="195" name="Google Shape;195;p5"/>
          <p:cNvSpPr txBox="1"/>
          <p:nvPr/>
        </p:nvSpPr>
        <p:spPr>
          <a:xfrm>
            <a:off x="571500" y="1404169"/>
            <a:ext cx="3596241" cy="6463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4000"/>
              <a:buFont typeface="Arial"/>
              <a:buNone/>
            </a:pPr>
            <a:r>
              <a:t/>
            </a:r>
            <a:endParaRPr b="0" i="0" sz="4000" u="none" cap="none" strike="noStrike">
              <a:solidFill>
                <a:srgbClr val="B96645"/>
              </a:solidFill>
              <a:latin typeface="Tahoma"/>
              <a:ea typeface="Tahoma"/>
              <a:cs typeface="Tahoma"/>
              <a:sym typeface="Tahoma"/>
            </a:endParaRPr>
          </a:p>
        </p:txBody>
      </p:sp>
      <p:sp>
        <p:nvSpPr>
          <p:cNvPr id="196" name="Google Shape;196;p5"/>
          <p:cNvSpPr txBox="1"/>
          <p:nvPr/>
        </p:nvSpPr>
        <p:spPr>
          <a:xfrm>
            <a:off x="676800" y="1902750"/>
            <a:ext cx="5419200" cy="769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2600"/>
              <a:buFont typeface="Tahoma"/>
              <a:buChar char="•"/>
            </a:pPr>
            <a:r>
              <a:rPr b="0" i="0" lang="en-US" sz="2600" u="none" cap="none" strike="noStrike">
                <a:solidFill>
                  <a:srgbClr val="3A3838"/>
                </a:solidFill>
                <a:latin typeface="Tahoma"/>
                <a:ea typeface="Tahoma"/>
                <a:cs typeface="Tahoma"/>
                <a:sym typeface="Tahoma"/>
              </a:rPr>
              <a:t>Categorical variables</a:t>
            </a:r>
            <a:endParaRPr b="0" i="0" sz="2600" u="none" cap="none" strike="noStrike">
              <a:solidFill>
                <a:srgbClr val="3A3838"/>
              </a:solidFill>
              <a:latin typeface="Tahoma"/>
              <a:ea typeface="Tahoma"/>
              <a:cs typeface="Tahoma"/>
              <a:sym typeface="Tahoma"/>
            </a:endParaRPr>
          </a:p>
          <a:p>
            <a:pPr indent="-355600" lvl="1" marL="914400" marR="0" rtl="0" algn="l">
              <a:lnSpc>
                <a:spcPct val="100000"/>
              </a:lnSpc>
              <a:spcBef>
                <a:spcPts val="0"/>
              </a:spcBef>
              <a:spcAft>
                <a:spcPts val="0"/>
              </a:spcAft>
              <a:buClr>
                <a:srgbClr val="3A3838"/>
              </a:buClr>
              <a:buSzPts val="2000"/>
              <a:buFont typeface="Tahoma"/>
              <a:buChar char="○"/>
            </a:pPr>
            <a:r>
              <a:rPr b="0" i="0" lang="en-US" sz="2000" u="none" cap="none" strike="noStrike">
                <a:solidFill>
                  <a:srgbClr val="3A3838"/>
                </a:solidFill>
                <a:latin typeface="Tahoma"/>
                <a:ea typeface="Tahoma"/>
                <a:cs typeface="Tahoma"/>
                <a:sym typeface="Tahoma"/>
              </a:rPr>
              <a:t>no missing values</a:t>
            </a:r>
            <a:endParaRPr b="0" i="0" sz="2000" u="none" cap="none" strike="noStrike">
              <a:solidFill>
                <a:srgbClr val="000000"/>
              </a:solidFill>
              <a:latin typeface="Tahoma"/>
              <a:ea typeface="Tahoma"/>
              <a:cs typeface="Tahoma"/>
              <a:sym typeface="Tahoma"/>
            </a:endParaRPr>
          </a:p>
          <a:p>
            <a:pPr indent="-285750" lvl="0" marL="285750" marR="0" rtl="0" algn="l">
              <a:lnSpc>
                <a:spcPct val="100000"/>
              </a:lnSpc>
              <a:spcBef>
                <a:spcPts val="0"/>
              </a:spcBef>
              <a:spcAft>
                <a:spcPts val="0"/>
              </a:spcAft>
              <a:buClr>
                <a:srgbClr val="3A3838"/>
              </a:buClr>
              <a:buSzPts val="2600"/>
              <a:buFont typeface="Tahoma"/>
              <a:buChar char="•"/>
            </a:pPr>
            <a:r>
              <a:rPr b="0" i="0" lang="en-US" sz="2600" u="none" cap="none" strike="noStrike">
                <a:solidFill>
                  <a:srgbClr val="3A3838"/>
                </a:solidFill>
                <a:latin typeface="Tahoma"/>
                <a:ea typeface="Tahoma"/>
                <a:cs typeface="Tahoma"/>
                <a:sym typeface="Tahoma"/>
              </a:rPr>
              <a:t>Continuous variables</a:t>
            </a:r>
            <a:endParaRPr b="0" i="0" sz="2600" u="none" cap="none" strike="noStrike">
              <a:solidFill>
                <a:srgbClr val="3A3838"/>
              </a:solidFill>
              <a:latin typeface="Tahoma"/>
              <a:ea typeface="Tahoma"/>
              <a:cs typeface="Tahoma"/>
              <a:sym typeface="Tahoma"/>
            </a:endParaRPr>
          </a:p>
          <a:p>
            <a:pPr indent="-355600" lvl="1" marL="914400" marR="0" rtl="0" algn="l">
              <a:lnSpc>
                <a:spcPct val="100000"/>
              </a:lnSpc>
              <a:spcBef>
                <a:spcPts val="0"/>
              </a:spcBef>
              <a:spcAft>
                <a:spcPts val="0"/>
              </a:spcAft>
              <a:buClr>
                <a:srgbClr val="3A3838"/>
              </a:buClr>
              <a:buSzPts val="2000"/>
              <a:buFont typeface="Tahoma"/>
              <a:buChar char="○"/>
            </a:pPr>
            <a:r>
              <a:rPr b="0" i="0" lang="en-US" sz="2000" u="none" cap="none" strike="noStrike">
                <a:solidFill>
                  <a:srgbClr val="3A3838"/>
                </a:solidFill>
                <a:latin typeface="Tahoma"/>
                <a:ea typeface="Tahoma"/>
                <a:cs typeface="Tahoma"/>
                <a:sym typeface="Tahoma"/>
              </a:rPr>
              <a:t>missing values  ---&gt;  mean</a:t>
            </a:r>
            <a:endParaRPr b="0" i="0" sz="2000" u="none" cap="none" strike="noStrike">
              <a:solidFill>
                <a:srgbClr val="3A3838"/>
              </a:solidFill>
              <a:latin typeface="Tahoma"/>
              <a:ea typeface="Tahoma"/>
              <a:cs typeface="Tahoma"/>
              <a:sym typeface="Tahoma"/>
            </a:endParaRPr>
          </a:p>
        </p:txBody>
      </p:sp>
      <p:pic>
        <p:nvPicPr>
          <p:cNvPr id="197" name="Google Shape;197;p5"/>
          <p:cNvPicPr preferRelativeResize="0"/>
          <p:nvPr/>
        </p:nvPicPr>
        <p:blipFill rotWithShape="1">
          <a:blip r:embed="rId3">
            <a:alphaModFix/>
          </a:blip>
          <a:srcRect b="0" l="0" r="0" t="0"/>
          <a:stretch/>
        </p:blipFill>
        <p:spPr>
          <a:xfrm>
            <a:off x="1480300" y="3714750"/>
            <a:ext cx="10610850" cy="3143250"/>
          </a:xfrm>
          <a:prstGeom prst="rect">
            <a:avLst/>
          </a:prstGeom>
          <a:noFill/>
          <a:ln>
            <a:noFill/>
          </a:ln>
        </p:spPr>
      </p:pic>
      <p:pic>
        <p:nvPicPr>
          <p:cNvPr id="198" name="Google Shape;198;p5"/>
          <p:cNvPicPr preferRelativeResize="0"/>
          <p:nvPr/>
        </p:nvPicPr>
        <p:blipFill rotWithShape="1">
          <a:blip r:embed="rId4">
            <a:alphaModFix/>
          </a:blip>
          <a:srcRect b="0" l="0" r="0" t="0"/>
          <a:stretch/>
        </p:blipFill>
        <p:spPr>
          <a:xfrm>
            <a:off x="5066213" y="1588275"/>
            <a:ext cx="3122525" cy="1062400"/>
          </a:xfrm>
          <a:prstGeom prst="rect">
            <a:avLst/>
          </a:prstGeom>
          <a:noFill/>
          <a:ln>
            <a:noFill/>
          </a:ln>
        </p:spPr>
      </p:pic>
      <p:pic>
        <p:nvPicPr>
          <p:cNvPr id="199" name="Google Shape;199;p5"/>
          <p:cNvPicPr preferRelativeResize="0"/>
          <p:nvPr/>
        </p:nvPicPr>
        <p:blipFill rotWithShape="1">
          <a:blip r:embed="rId5">
            <a:alphaModFix/>
          </a:blip>
          <a:srcRect b="0" l="0" r="0" t="0"/>
          <a:stretch/>
        </p:blipFill>
        <p:spPr>
          <a:xfrm>
            <a:off x="8471650" y="1588274"/>
            <a:ext cx="3515450" cy="164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txBox="1"/>
          <p:nvPr>
            <p:ph type="title"/>
          </p:nvPr>
        </p:nvSpPr>
        <p:spPr>
          <a:xfrm>
            <a:off x="838200" y="1346200"/>
            <a:ext cx="10515600" cy="4613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3959"/>
              <a:buFont typeface="Arial"/>
              <a:buNone/>
            </a:pPr>
            <a:r>
              <a:rPr lang="en-US" sz="3563"/>
              <a:t>LDL</a:t>
            </a:r>
            <a:endParaRPr sz="3563"/>
          </a:p>
        </p:txBody>
      </p:sp>
      <p:sp>
        <p:nvSpPr>
          <p:cNvPr id="206" name="Google Shape;206;p6"/>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400" u="none" cap="none" strike="noStrike">
                <a:solidFill>
                  <a:schemeClr val="lt1"/>
                </a:solidFill>
                <a:latin typeface="Tahoma"/>
                <a:ea typeface="Tahoma"/>
                <a:cs typeface="Tahoma"/>
                <a:sym typeface="Tahoma"/>
              </a:rPr>
              <a:t>Result                                  </a:t>
            </a:r>
            <a:r>
              <a:rPr b="1" i="0" lang="en-US" sz="2800" u="none" cap="none" strike="noStrike">
                <a:solidFill>
                  <a:schemeClr val="lt1"/>
                </a:solidFill>
                <a:latin typeface="Tahoma"/>
                <a:ea typeface="Tahoma"/>
                <a:cs typeface="Tahoma"/>
                <a:sym typeface="Tahoma"/>
              </a:rPr>
              <a:t>Entire Data Distribution</a:t>
            </a:r>
            <a:endParaRPr b="1" i="0" sz="2800" u="none" cap="none" strike="noStrike">
              <a:solidFill>
                <a:schemeClr val="lt1"/>
              </a:solidFill>
              <a:latin typeface="Tahoma"/>
              <a:ea typeface="Tahoma"/>
              <a:cs typeface="Tahoma"/>
              <a:sym typeface="Tahoma"/>
            </a:endParaRPr>
          </a:p>
        </p:txBody>
      </p:sp>
      <p:sp>
        <p:nvSpPr>
          <p:cNvPr id="207" name="Google Shape;207;p6"/>
          <p:cNvSpPr txBox="1"/>
          <p:nvPr/>
        </p:nvSpPr>
        <p:spPr>
          <a:xfrm>
            <a:off x="1092200" y="1957081"/>
            <a:ext cx="2852063" cy="52322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00000"/>
              </a:lnSpc>
              <a:spcBef>
                <a:spcPts val="0"/>
              </a:spcBef>
              <a:spcAft>
                <a:spcPts val="0"/>
              </a:spcAft>
              <a:buClr>
                <a:srgbClr val="3A3838"/>
              </a:buClr>
              <a:buSzPts val="2600"/>
              <a:buFont typeface="Arial"/>
              <a:buChar char="•"/>
            </a:pPr>
            <a:r>
              <a:rPr b="0" i="0" lang="en-US" sz="2600" u="none" cap="none" strike="noStrike">
                <a:solidFill>
                  <a:srgbClr val="3A3838"/>
                </a:solidFill>
                <a:latin typeface="Arial"/>
                <a:ea typeface="Arial"/>
                <a:cs typeface="Arial"/>
                <a:sym typeface="Arial"/>
              </a:rPr>
              <a:t>NON-normality</a:t>
            </a:r>
            <a:endParaRPr b="0" i="0" sz="2600" u="none" cap="none" strike="noStrike">
              <a:solidFill>
                <a:srgbClr val="3A3838"/>
              </a:solidFill>
              <a:latin typeface="Arial"/>
              <a:ea typeface="Arial"/>
              <a:cs typeface="Arial"/>
              <a:sym typeface="Arial"/>
            </a:endParaRPr>
          </a:p>
        </p:txBody>
      </p:sp>
      <p:pic>
        <p:nvPicPr>
          <p:cNvPr id="208" name="Google Shape;208;p6"/>
          <p:cNvPicPr preferRelativeResize="0"/>
          <p:nvPr/>
        </p:nvPicPr>
        <p:blipFill rotWithShape="1">
          <a:blip r:embed="rId3">
            <a:alphaModFix/>
          </a:blip>
          <a:srcRect b="0" l="0" r="0" t="0"/>
          <a:stretch/>
        </p:blipFill>
        <p:spPr>
          <a:xfrm>
            <a:off x="106050" y="2881075"/>
            <a:ext cx="4037650" cy="3636850"/>
          </a:xfrm>
          <a:prstGeom prst="rect">
            <a:avLst/>
          </a:prstGeom>
          <a:noFill/>
          <a:ln>
            <a:noFill/>
          </a:ln>
        </p:spPr>
      </p:pic>
      <p:pic>
        <p:nvPicPr>
          <p:cNvPr id="209" name="Google Shape;209;p6"/>
          <p:cNvPicPr preferRelativeResize="0"/>
          <p:nvPr/>
        </p:nvPicPr>
        <p:blipFill rotWithShape="1">
          <a:blip r:embed="rId4">
            <a:alphaModFix/>
          </a:blip>
          <a:srcRect b="0" l="0" r="0" t="0"/>
          <a:stretch/>
        </p:blipFill>
        <p:spPr>
          <a:xfrm>
            <a:off x="4224375" y="2881075"/>
            <a:ext cx="3777125" cy="3636850"/>
          </a:xfrm>
          <a:prstGeom prst="rect">
            <a:avLst/>
          </a:prstGeom>
          <a:noFill/>
          <a:ln>
            <a:noFill/>
          </a:ln>
        </p:spPr>
      </p:pic>
      <p:pic>
        <p:nvPicPr>
          <p:cNvPr id="210" name="Google Shape;210;p6"/>
          <p:cNvPicPr preferRelativeResize="0"/>
          <p:nvPr/>
        </p:nvPicPr>
        <p:blipFill rotWithShape="1">
          <a:blip r:embed="rId5">
            <a:alphaModFix/>
          </a:blip>
          <a:srcRect b="0" l="0" r="0" t="0"/>
          <a:stretch/>
        </p:blipFill>
        <p:spPr>
          <a:xfrm>
            <a:off x="8001500" y="2881075"/>
            <a:ext cx="4037651" cy="363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7"/>
          <p:cNvSpPr txBox="1"/>
          <p:nvPr>
            <p:ph type="title"/>
          </p:nvPr>
        </p:nvSpPr>
        <p:spPr>
          <a:xfrm>
            <a:off x="647700" y="103709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Correlation</a:t>
            </a:r>
            <a:endParaRPr/>
          </a:p>
        </p:txBody>
      </p:sp>
      <p:sp>
        <p:nvSpPr>
          <p:cNvPr id="217" name="Google Shape;217;p7"/>
          <p:cNvSpPr txBox="1"/>
          <p:nvPr>
            <p:ph idx="1" type="body"/>
          </p:nvPr>
        </p:nvSpPr>
        <p:spPr>
          <a:xfrm>
            <a:off x="838200" y="2933700"/>
            <a:ext cx="10515600" cy="3243263"/>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3A3838"/>
              </a:buClr>
              <a:buSzPts val="2800"/>
              <a:buNone/>
            </a:pPr>
            <a:r>
              <a:t/>
            </a:r>
            <a:endParaRPr/>
          </a:p>
        </p:txBody>
      </p:sp>
      <p:sp>
        <p:nvSpPr>
          <p:cNvPr id="218" name="Google Shape;218;p7"/>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Tahoma"/>
                <a:ea typeface="Tahoma"/>
                <a:cs typeface="Tahoma"/>
                <a:sym typeface="Tahoma"/>
              </a:rPr>
              <a:t>Result     </a:t>
            </a:r>
            <a:r>
              <a:rPr b="1" i="0" lang="en-US" sz="4400" u="none" cap="none" strike="noStrike">
                <a:solidFill>
                  <a:schemeClr val="lt1"/>
                </a:solidFill>
                <a:latin typeface="Tahoma"/>
                <a:ea typeface="Tahoma"/>
                <a:cs typeface="Tahoma"/>
                <a:sym typeface="Tahoma"/>
              </a:rPr>
              <a:t>                             </a:t>
            </a:r>
            <a:r>
              <a:rPr b="1" i="0" lang="en-US" sz="2800" u="none" cap="none" strike="noStrike">
                <a:solidFill>
                  <a:schemeClr val="lt1"/>
                </a:solidFill>
                <a:latin typeface="Tahoma"/>
                <a:ea typeface="Tahoma"/>
                <a:cs typeface="Tahoma"/>
                <a:sym typeface="Tahoma"/>
              </a:rPr>
              <a:t>Entire Data Distribution</a:t>
            </a:r>
            <a:endParaRPr b="1" i="0" sz="2800" u="none" cap="none" strike="noStrike">
              <a:solidFill>
                <a:schemeClr val="lt1"/>
              </a:solidFill>
              <a:latin typeface="Tahoma"/>
              <a:ea typeface="Tahoma"/>
              <a:cs typeface="Tahoma"/>
              <a:sym typeface="Tahoma"/>
            </a:endParaRPr>
          </a:p>
        </p:txBody>
      </p:sp>
      <p:pic>
        <p:nvPicPr>
          <p:cNvPr id="219" name="Google Shape;219;p7"/>
          <p:cNvPicPr preferRelativeResize="0"/>
          <p:nvPr/>
        </p:nvPicPr>
        <p:blipFill rotWithShape="1">
          <a:blip r:embed="rId3">
            <a:alphaModFix/>
          </a:blip>
          <a:srcRect b="0" l="0" r="0" t="0"/>
          <a:stretch/>
        </p:blipFill>
        <p:spPr>
          <a:xfrm>
            <a:off x="903765" y="2128504"/>
            <a:ext cx="4878300" cy="4309949"/>
          </a:xfrm>
          <a:prstGeom prst="rect">
            <a:avLst/>
          </a:prstGeom>
          <a:noFill/>
          <a:ln>
            <a:noFill/>
          </a:ln>
        </p:spPr>
      </p:pic>
      <p:pic>
        <p:nvPicPr>
          <p:cNvPr id="220" name="Google Shape;220;p7"/>
          <p:cNvPicPr preferRelativeResize="0"/>
          <p:nvPr/>
        </p:nvPicPr>
        <p:blipFill rotWithShape="1">
          <a:blip r:embed="rId4">
            <a:alphaModFix/>
          </a:blip>
          <a:srcRect b="0" l="0" r="0" t="0"/>
          <a:stretch/>
        </p:blipFill>
        <p:spPr>
          <a:xfrm>
            <a:off x="5988606" y="2156163"/>
            <a:ext cx="5174694" cy="437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8"/>
          <p:cNvSpPr txBox="1"/>
          <p:nvPr>
            <p:ph type="title"/>
          </p:nvPr>
        </p:nvSpPr>
        <p:spPr>
          <a:xfrm>
            <a:off x="159075" y="1016175"/>
            <a:ext cx="2859000" cy="121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Predictors</a:t>
            </a:r>
            <a:endParaRPr/>
          </a:p>
        </p:txBody>
      </p:sp>
      <p:sp>
        <p:nvSpPr>
          <p:cNvPr id="226" name="Google Shape;226;p8"/>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Arial"/>
                <a:ea typeface="Arial"/>
                <a:cs typeface="Arial"/>
                <a:sym typeface="Arial"/>
              </a:rPr>
              <a:t>Result     </a:t>
            </a:r>
            <a:r>
              <a:rPr b="1" i="0" lang="en-US" sz="44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Training Data Distribution</a:t>
            </a:r>
            <a:endParaRPr b="1" i="0" sz="2700" u="none" cap="none" strike="noStrike">
              <a:solidFill>
                <a:schemeClr val="lt1"/>
              </a:solidFill>
              <a:latin typeface="Tahoma"/>
              <a:ea typeface="Tahoma"/>
              <a:cs typeface="Tahoma"/>
              <a:sym typeface="Tahoma"/>
            </a:endParaRPr>
          </a:p>
        </p:txBody>
      </p:sp>
      <p:sp>
        <p:nvSpPr>
          <p:cNvPr id="227" name="Google Shape;227;p8"/>
          <p:cNvSpPr txBox="1"/>
          <p:nvPr>
            <p:ph idx="1" type="body"/>
          </p:nvPr>
        </p:nvSpPr>
        <p:spPr>
          <a:xfrm>
            <a:off x="348350" y="2163029"/>
            <a:ext cx="11194800" cy="4215000"/>
          </a:xfrm>
          <a:prstGeom prst="rect">
            <a:avLst/>
          </a:prstGeom>
          <a:no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rgbClr val="3A3838"/>
              </a:buClr>
              <a:buSzPts val="2600"/>
              <a:buChar char="•"/>
            </a:pPr>
            <a:r>
              <a:rPr lang="en-US" sz="2600"/>
              <a:t>NON-normality</a:t>
            </a:r>
            <a:endParaRPr sz="2600"/>
          </a:p>
        </p:txBody>
      </p:sp>
      <p:pic>
        <p:nvPicPr>
          <p:cNvPr id="228" name="Google Shape;228;p8"/>
          <p:cNvPicPr preferRelativeResize="0"/>
          <p:nvPr/>
        </p:nvPicPr>
        <p:blipFill rotWithShape="1">
          <a:blip r:embed="rId3">
            <a:alphaModFix/>
          </a:blip>
          <a:srcRect b="0" l="0" r="0" t="0"/>
          <a:stretch/>
        </p:blipFill>
        <p:spPr>
          <a:xfrm>
            <a:off x="0" y="4004125"/>
            <a:ext cx="3035610" cy="2322775"/>
          </a:xfrm>
          <a:prstGeom prst="rect">
            <a:avLst/>
          </a:prstGeom>
          <a:noFill/>
          <a:ln>
            <a:noFill/>
          </a:ln>
        </p:spPr>
      </p:pic>
      <p:pic>
        <p:nvPicPr>
          <p:cNvPr id="229" name="Google Shape;229;p8"/>
          <p:cNvPicPr preferRelativeResize="0"/>
          <p:nvPr/>
        </p:nvPicPr>
        <p:blipFill rotWithShape="1">
          <a:blip r:embed="rId4">
            <a:alphaModFix/>
          </a:blip>
          <a:srcRect b="0" l="0" r="0" t="0"/>
          <a:stretch/>
        </p:blipFill>
        <p:spPr>
          <a:xfrm>
            <a:off x="3015125" y="4004128"/>
            <a:ext cx="2961125" cy="2373896"/>
          </a:xfrm>
          <a:prstGeom prst="rect">
            <a:avLst/>
          </a:prstGeom>
          <a:noFill/>
          <a:ln>
            <a:noFill/>
          </a:ln>
        </p:spPr>
      </p:pic>
      <p:pic>
        <p:nvPicPr>
          <p:cNvPr id="230" name="Google Shape;230;p8"/>
          <p:cNvPicPr preferRelativeResize="0"/>
          <p:nvPr/>
        </p:nvPicPr>
        <p:blipFill rotWithShape="1">
          <a:blip r:embed="rId5">
            <a:alphaModFix/>
          </a:blip>
          <a:srcRect b="0" l="0" r="0" t="0"/>
          <a:stretch/>
        </p:blipFill>
        <p:spPr>
          <a:xfrm>
            <a:off x="6008696" y="4004125"/>
            <a:ext cx="2961129" cy="2373900"/>
          </a:xfrm>
          <a:prstGeom prst="rect">
            <a:avLst/>
          </a:prstGeom>
          <a:noFill/>
          <a:ln>
            <a:noFill/>
          </a:ln>
        </p:spPr>
      </p:pic>
      <p:pic>
        <p:nvPicPr>
          <p:cNvPr id="231" name="Google Shape;231;p8"/>
          <p:cNvPicPr preferRelativeResize="0"/>
          <p:nvPr/>
        </p:nvPicPr>
        <p:blipFill rotWithShape="1">
          <a:blip r:embed="rId6">
            <a:alphaModFix/>
          </a:blip>
          <a:srcRect b="0" l="0" r="0" t="0"/>
          <a:stretch/>
        </p:blipFill>
        <p:spPr>
          <a:xfrm>
            <a:off x="9002275" y="4004125"/>
            <a:ext cx="3148650" cy="2322775"/>
          </a:xfrm>
          <a:prstGeom prst="rect">
            <a:avLst/>
          </a:prstGeom>
          <a:noFill/>
          <a:ln>
            <a:noFill/>
          </a:ln>
        </p:spPr>
      </p:pic>
      <p:pic>
        <p:nvPicPr>
          <p:cNvPr id="232" name="Google Shape;232;p8"/>
          <p:cNvPicPr preferRelativeResize="0"/>
          <p:nvPr/>
        </p:nvPicPr>
        <p:blipFill rotWithShape="1">
          <a:blip r:embed="rId7">
            <a:alphaModFix/>
          </a:blip>
          <a:srcRect b="0" l="0" r="0" t="0"/>
          <a:stretch/>
        </p:blipFill>
        <p:spPr>
          <a:xfrm>
            <a:off x="9230875" y="1573900"/>
            <a:ext cx="2859097" cy="2058550"/>
          </a:xfrm>
          <a:prstGeom prst="rect">
            <a:avLst/>
          </a:prstGeom>
          <a:noFill/>
          <a:ln>
            <a:noFill/>
          </a:ln>
        </p:spPr>
      </p:pic>
      <p:pic>
        <p:nvPicPr>
          <p:cNvPr id="233" name="Google Shape;233;p8"/>
          <p:cNvPicPr preferRelativeResize="0"/>
          <p:nvPr/>
        </p:nvPicPr>
        <p:blipFill rotWithShape="1">
          <a:blip r:embed="rId8">
            <a:alphaModFix/>
          </a:blip>
          <a:srcRect b="0" l="0" r="0" t="0"/>
          <a:stretch/>
        </p:blipFill>
        <p:spPr>
          <a:xfrm>
            <a:off x="3526441" y="1583775"/>
            <a:ext cx="2859110" cy="2038775"/>
          </a:xfrm>
          <a:prstGeom prst="rect">
            <a:avLst/>
          </a:prstGeom>
          <a:noFill/>
          <a:ln>
            <a:noFill/>
          </a:ln>
        </p:spPr>
      </p:pic>
      <p:pic>
        <p:nvPicPr>
          <p:cNvPr id="234" name="Google Shape;234;p8"/>
          <p:cNvPicPr preferRelativeResize="0"/>
          <p:nvPr/>
        </p:nvPicPr>
        <p:blipFill rotWithShape="1">
          <a:blip r:embed="rId9">
            <a:alphaModFix/>
          </a:blip>
          <a:srcRect b="0" l="0" r="0" t="0"/>
          <a:stretch/>
        </p:blipFill>
        <p:spPr>
          <a:xfrm>
            <a:off x="6449075" y="1556850"/>
            <a:ext cx="2790013" cy="209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ph type="title"/>
          </p:nvPr>
        </p:nvSpPr>
        <p:spPr>
          <a:xfrm>
            <a:off x="838200" y="120219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B96645"/>
              </a:buClr>
              <a:buSzPts val="4400"/>
              <a:buFont typeface="Arial"/>
              <a:buNone/>
            </a:pPr>
            <a:r>
              <a:rPr lang="en-US"/>
              <a:t>LDL</a:t>
            </a:r>
            <a:endParaRPr/>
          </a:p>
        </p:txBody>
      </p:sp>
      <p:sp>
        <p:nvSpPr>
          <p:cNvPr id="241" name="Google Shape;241;p9"/>
          <p:cNvSpPr txBox="1"/>
          <p:nvPr/>
        </p:nvSpPr>
        <p:spPr>
          <a:xfrm>
            <a:off x="348342" y="-123372"/>
            <a:ext cx="1184365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i="0" lang="en-US" sz="4300" u="none" cap="none" strike="noStrike">
                <a:solidFill>
                  <a:schemeClr val="lt1"/>
                </a:solidFill>
                <a:latin typeface="Arial"/>
                <a:ea typeface="Arial"/>
                <a:cs typeface="Arial"/>
                <a:sym typeface="Arial"/>
              </a:rPr>
              <a:t>Result        </a:t>
            </a:r>
            <a:r>
              <a:rPr b="1" i="0" lang="en-US" sz="4400" u="none" cap="none" strike="noStrike">
                <a:solidFill>
                  <a:schemeClr val="lt1"/>
                </a:solidFill>
                <a:latin typeface="Arial"/>
                <a:ea typeface="Arial"/>
                <a:cs typeface="Arial"/>
                <a:sym typeface="Arial"/>
              </a:rPr>
              <a:t>                           </a:t>
            </a:r>
            <a:r>
              <a:rPr b="1" i="0" lang="en-US" sz="2700" u="none" cap="none" strike="noStrike">
                <a:solidFill>
                  <a:schemeClr val="lt1"/>
                </a:solidFill>
                <a:latin typeface="Tahoma"/>
                <a:ea typeface="Tahoma"/>
                <a:cs typeface="Tahoma"/>
                <a:sym typeface="Tahoma"/>
              </a:rPr>
              <a:t>Training Data Distribution</a:t>
            </a:r>
            <a:endParaRPr b="1" i="0" sz="2700" u="none" cap="none" strike="noStrike">
              <a:solidFill>
                <a:schemeClr val="lt1"/>
              </a:solidFill>
              <a:latin typeface="Tahoma"/>
              <a:ea typeface="Tahoma"/>
              <a:cs typeface="Tahoma"/>
              <a:sym typeface="Tahoma"/>
            </a:endParaRPr>
          </a:p>
        </p:txBody>
      </p:sp>
      <p:sp>
        <p:nvSpPr>
          <p:cNvPr id="242" name="Google Shape;242;p9"/>
          <p:cNvSpPr txBox="1"/>
          <p:nvPr/>
        </p:nvSpPr>
        <p:spPr>
          <a:xfrm>
            <a:off x="977899" y="2398940"/>
            <a:ext cx="6832601" cy="954107"/>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rgbClr val="3A3838"/>
              </a:buClr>
              <a:buSzPts val="2400"/>
              <a:buFont typeface="Arial"/>
              <a:buChar char="•"/>
            </a:pPr>
            <a:r>
              <a:rPr b="0" i="0" lang="en-US" sz="2400" u="none" cap="none" strike="noStrike">
                <a:solidFill>
                  <a:srgbClr val="3A3838"/>
                </a:solidFill>
                <a:latin typeface="Arial"/>
                <a:ea typeface="Arial"/>
                <a:cs typeface="Arial"/>
                <a:sym typeface="Arial"/>
              </a:rPr>
              <a:t>NON-normality</a:t>
            </a:r>
            <a:endParaRPr b="0" i="0" sz="2400" u="none" cap="none" strike="noStrike">
              <a:solidFill>
                <a:srgbClr val="000000"/>
              </a:solidFill>
              <a:latin typeface="Arial"/>
              <a:ea typeface="Arial"/>
              <a:cs typeface="Arial"/>
              <a:sym typeface="Arial"/>
            </a:endParaRPr>
          </a:p>
          <a:p>
            <a:pPr indent="-260350" lvl="0" marL="285750" marR="0" rtl="0" algn="l">
              <a:lnSpc>
                <a:spcPct val="100000"/>
              </a:lnSpc>
              <a:spcBef>
                <a:spcPts val="0"/>
              </a:spcBef>
              <a:spcAft>
                <a:spcPts val="0"/>
              </a:spcAft>
              <a:buClr>
                <a:srgbClr val="3A3838"/>
              </a:buClr>
              <a:buSzPts val="2400"/>
              <a:buFont typeface="Arial"/>
              <a:buChar char="•"/>
            </a:pPr>
            <a:r>
              <a:rPr b="0" i="0" lang="en-US" sz="2400" u="none" cap="none" strike="noStrike">
                <a:solidFill>
                  <a:srgbClr val="3A3838"/>
                </a:solidFill>
                <a:latin typeface="Arial"/>
                <a:ea typeface="Arial"/>
                <a:cs typeface="Arial"/>
                <a:sym typeface="Arial"/>
              </a:rPr>
              <a:t>May need to transform for normality</a:t>
            </a:r>
            <a:endParaRPr b="0" i="0" sz="2400" u="none" cap="none" strike="noStrike">
              <a:solidFill>
                <a:srgbClr val="000000"/>
              </a:solidFill>
              <a:latin typeface="Arial"/>
              <a:ea typeface="Arial"/>
              <a:cs typeface="Arial"/>
              <a:sym typeface="Arial"/>
            </a:endParaRPr>
          </a:p>
        </p:txBody>
      </p:sp>
      <p:pic>
        <p:nvPicPr>
          <p:cNvPr id="243" name="Google Shape;243;p9"/>
          <p:cNvPicPr preferRelativeResize="0"/>
          <p:nvPr/>
        </p:nvPicPr>
        <p:blipFill rotWithShape="1">
          <a:blip r:embed="rId3">
            <a:alphaModFix/>
          </a:blip>
          <a:srcRect b="0" l="0" r="0" t="0"/>
          <a:stretch/>
        </p:blipFill>
        <p:spPr>
          <a:xfrm>
            <a:off x="7312683" y="1352934"/>
            <a:ext cx="4165600" cy="1701800"/>
          </a:xfrm>
          <a:prstGeom prst="rect">
            <a:avLst/>
          </a:prstGeom>
          <a:noFill/>
          <a:ln>
            <a:noFill/>
          </a:ln>
        </p:spPr>
      </p:pic>
      <p:pic>
        <p:nvPicPr>
          <p:cNvPr id="244" name="Google Shape;244;p9"/>
          <p:cNvPicPr preferRelativeResize="0"/>
          <p:nvPr/>
        </p:nvPicPr>
        <p:blipFill rotWithShape="1">
          <a:blip r:embed="rId4">
            <a:alphaModFix/>
          </a:blip>
          <a:srcRect b="0" l="0" r="0" t="0"/>
          <a:stretch/>
        </p:blipFill>
        <p:spPr>
          <a:xfrm>
            <a:off x="5682500" y="3429000"/>
            <a:ext cx="4644268" cy="3200151"/>
          </a:xfrm>
          <a:prstGeom prst="rect">
            <a:avLst/>
          </a:prstGeom>
          <a:noFill/>
          <a:ln>
            <a:noFill/>
          </a:ln>
        </p:spPr>
      </p:pic>
      <p:pic>
        <p:nvPicPr>
          <p:cNvPr id="245" name="Google Shape;245;p9"/>
          <p:cNvPicPr preferRelativeResize="0"/>
          <p:nvPr/>
        </p:nvPicPr>
        <p:blipFill rotWithShape="1">
          <a:blip r:embed="rId5">
            <a:alphaModFix/>
          </a:blip>
          <a:srcRect b="0" l="0" r="0" t="0"/>
          <a:stretch/>
        </p:blipFill>
        <p:spPr>
          <a:xfrm>
            <a:off x="977900" y="3428997"/>
            <a:ext cx="4704608" cy="3200153"/>
          </a:xfrm>
          <a:prstGeom prst="rect">
            <a:avLst/>
          </a:prstGeom>
          <a:noFill/>
          <a:ln>
            <a:noFill/>
          </a:ln>
        </p:spPr>
      </p:pic>
      <p:sp>
        <p:nvSpPr>
          <p:cNvPr id="246" name="Google Shape;246;p9"/>
          <p:cNvSpPr/>
          <p:nvPr/>
        </p:nvSpPr>
        <p:spPr>
          <a:xfrm>
            <a:off x="10762175" y="1949425"/>
            <a:ext cx="716100" cy="27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2019-10-16T16:29:07Z</dcterms:created>
  <dc:creator>Prince, Mia Lauren</dc:creator>
</cp:coreProperties>
</file>